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7"/>
  </p:notesMasterIdLst>
  <p:sldIdLst>
    <p:sldId id="257" r:id="rId3"/>
    <p:sldId id="263" r:id="rId4"/>
    <p:sldId id="264" r:id="rId5"/>
    <p:sldId id="265" r:id="rId6"/>
    <p:sldId id="266" r:id="rId7"/>
    <p:sldId id="267" r:id="rId8"/>
    <p:sldId id="270" r:id="rId9"/>
    <p:sldId id="271" r:id="rId10"/>
    <p:sldId id="272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90" r:id="rId24"/>
    <p:sldId id="291" r:id="rId25"/>
    <p:sldId id="292" r:id="rId26"/>
    <p:sldId id="296" r:id="rId27"/>
    <p:sldId id="294" r:id="rId28"/>
    <p:sldId id="300" r:id="rId29"/>
    <p:sldId id="299" r:id="rId30"/>
    <p:sldId id="301" r:id="rId31"/>
    <p:sldId id="308" r:id="rId32"/>
    <p:sldId id="309" r:id="rId33"/>
    <p:sldId id="312" r:id="rId34"/>
    <p:sldId id="302" r:id="rId35"/>
    <p:sldId id="311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9" autoAdjust="0"/>
    <p:restoredTop sz="80601" autoAdjust="0"/>
  </p:normalViewPr>
  <p:slideViewPr>
    <p:cSldViewPr snapToGrid="0">
      <p:cViewPr varScale="1">
        <p:scale>
          <a:sx n="81" d="100"/>
          <a:sy n="81" d="100"/>
        </p:scale>
        <p:origin x="1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7487E-43E4-415C-BF48-C31774554764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D32F4-B32E-48F5-86AB-3ECD84AA8A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此外，基于随机森林回归模型的定位方法通过主基站进行了分组，结果显示，各分组之间的预测精度存在不可忽视的差距，需要进一步考量。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hw1</a:t>
            </a:r>
            <a:r>
              <a:rPr lang="zh-CN" altLang="en-US" dirty="0"/>
              <a:t>的步骤</a:t>
            </a:r>
            <a:r>
              <a:rPr lang="en-US" altLang="zh-CN" dirty="0"/>
              <a:t>b)</a:t>
            </a:r>
            <a:r>
              <a:rPr lang="zh-CN" altLang="en-US" dirty="0"/>
              <a:t>中，定位模型的构建过程是</a:t>
            </a:r>
            <a:r>
              <a:rPr lang="en-US" altLang="zh-CN" dirty="0"/>
              <a:t>: </a:t>
            </a:r>
            <a:r>
              <a:rPr lang="zh-CN" altLang="en-US" dirty="0"/>
              <a:t>按照每个 </a:t>
            </a:r>
            <a:r>
              <a:rPr lang="en-US" altLang="zh-CN" dirty="0"/>
              <a:t>MR </a:t>
            </a:r>
            <a:r>
              <a:rPr lang="zh-CN" altLang="en-US" dirty="0"/>
              <a:t>记录对应的主基站对 </a:t>
            </a:r>
            <a:r>
              <a:rPr lang="en-US" altLang="zh-CN" dirty="0"/>
              <a:t>MR </a:t>
            </a:r>
            <a:r>
              <a:rPr lang="zh-CN" altLang="en-US" dirty="0"/>
              <a:t>记录进行分组，并将每个分组的</a:t>
            </a:r>
            <a:r>
              <a:rPr lang="en-US" altLang="zh-CN" dirty="0"/>
              <a:t>MR</a:t>
            </a:r>
            <a:r>
              <a:rPr lang="zh-CN" altLang="en-US" dirty="0"/>
              <a:t>记录位置投影到主基站的相对坐标系中，以相对坐标作为标签，针对每个分组构建一个对应的</a:t>
            </a:r>
            <a:r>
              <a:rPr lang="en-US" altLang="zh-CN" dirty="0"/>
              <a:t>MR</a:t>
            </a:r>
            <a:r>
              <a:rPr lang="zh-CN" altLang="en-US" dirty="0"/>
              <a:t>定位模型。</a:t>
            </a:r>
          </a:p>
          <a:p>
            <a:r>
              <a:rPr lang="zh-CN" altLang="en-US" dirty="0"/>
              <a:t>实验结果表明，分组后一些分组</a:t>
            </a:r>
            <a:r>
              <a:rPr lang="en-US" altLang="zh-CN" dirty="0"/>
              <a:t>Group</a:t>
            </a:r>
            <a:r>
              <a:rPr lang="zh-CN" altLang="en-US" dirty="0"/>
              <a:t>的数据较少（数据点过于稀疏），导致针对单个分组构建的定位模型误差较大，从而增大全局误差，影响定位效果。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对一个分组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Group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划分栅格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Grids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后，每一个栅格内可能包含多条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MR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样本数据，而一条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MR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样本有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到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7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个基站的信号强度数据（信号强度等级：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SignalLevel_1 ~ SignalLevel_7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1~7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表示服务器基站的顺序号），但每条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MR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样本的最高基站顺序号可能不相等。</a:t>
                </a:r>
                <a:endParaRPr lang="en-US" altLang="zh-CN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在一个栅格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Grid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中，针对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某一顺序号的服务器基站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，可以作出一个相应的直方图，其横坐标为信号强度等级</a:t>
                </a:r>
                <a:r>
                  <a:rPr lang="en-US" altLang="zh-CN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SignalLevel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的值（取值范围：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0~4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，整数），纵坐标就是该栅格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Grid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中所有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MR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样本对应该顺序基站各信号强度等级的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频次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</a:p>
              <a:p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而实际上，这里的直方图都可以用一段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长度为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的顺序数字串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表征，数值便是直方图中的对应频次。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服务器基站的顺序号最高是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7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，因此一个栅格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Grid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就可以对应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7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个直方图，也就是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7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段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长度为</a:t>
                </a:r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5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的顺序数字串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，便可以用一个 </a:t>
                </a:r>
                <a14:m>
                  <m:oMath xmlns:m="http://schemas.openxmlformats.org/officeDocument/2006/math">
                    <m:r>
                      <a:rPr lang="en-US" altLang="zh-CN" sz="1200" b="1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𝟕</m:t>
                    </m:r>
                    <m:r>
                      <a:rPr lang="en-US" altLang="zh-CN" sz="1200" b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US" altLang="zh-CN" sz="1200" b="1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𝟓</m:t>
                    </m:r>
                  </m:oMath>
                </a14:m>
                <a:r>
                  <a:rPr lang="en-US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的二维数组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来表征一个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Grid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。假设一个分组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Group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被划分成了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a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b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个栅格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Grids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，那么一个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group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便可用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a</m:t>
                    </m:r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b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个 </a:t>
                </a:r>
                <a14:m>
                  <m:oMath xmlns:m="http://schemas.openxmlformats.org/officeDocument/2006/math">
                    <m:r>
                      <a:rPr lang="en-US" altLang="zh-CN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7×5</m:t>
                    </m:r>
                  </m:oMath>
                </a14:m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的二维数组来表征，这其中实际上内涵了分组中所有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MR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样本数据的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信号强度特征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和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分布特征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，形象地称它为分组的</a:t>
                </a:r>
                <a:r>
                  <a:rPr lang="zh-CN" altLang="zh-CN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“指纹”</a:t>
                </a:r>
                <a:r>
                  <a:rPr lang="zh-CN" altLang="zh-CN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特征。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将本方法与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hw1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步骤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针对每个分组的定位模型进行对比分析。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从模型构建的过程上分析，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2c-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基于聚类的定位模型相较于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1b-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基于分组的定位模型，优势在于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单个回归模型的数据量得到了提升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，从这方面看能有效改进单个模型的定位精度；但存在一个问题是，一个分组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样本的相对坐标都出于相同的主基站参考系中，而在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聚类后的一个簇中，多个分组的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样本的相对坐标分别处于不同的主基站参考系中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，这给回归预测带来了新的困难。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从下列评价指标的结果来看，两个模型的定位效果相当，可能是上述分析的优势和劣势分别对定位精度的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影响基本抵消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5E176-1B35-4F1D-A24E-0157D29EDB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DF478-F065-44EB-A309-949D28B96F4A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444CE-D00A-481B-93BC-A5DA26502E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7C3E9-0E5F-402E-A809-A9525C21527C}" type="datetimeFigureOut">
              <a:rPr lang="zh-CN" altLang="en-US" smtClean="0"/>
              <a:t>2022/6/24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E6F4B-175F-4EFF-8491-CF860E7DF2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file:///D:\&#23398;&#20064;&#36164;&#26009;\&#22823;&#19977;&#19979;\&#25968;&#25454;&#20998;&#26512;&#19982;&#25366;&#25496;&#65288;&#39286;&#21355;&#38596;&#65289;\hw1+hw2+hw3\result%20data\classify\Classifier_DecisionTree\Classifier_DecisionTree%20-%20tj_map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file:///D:\&#23398;&#20064;&#36164;&#26009;\&#22823;&#19977;&#19979;\&#25968;&#25454;&#20998;&#26512;&#19982;&#25366;&#25496;&#65288;&#39286;&#21355;&#38596;&#65289;\hw1+hw2+hw3\result%20data\cluster\Question%20c)\10%20-%20KMeans%20-%20tj_map.html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file:///D:\&#23398;&#20064;&#36164;&#26009;\&#22823;&#19977;&#19979;\&#25968;&#25454;&#20998;&#26512;&#19982;&#25366;&#25496;&#65288;&#39286;&#21355;&#38596;&#65289;\hw1+hw2+hw3\result%20data\cluster\Question%20c)\10%20-%20AgglomerativeClustering%20-%20tj_map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数据分析与数据挖掘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——MR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定位模型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zh-CN" altLang="en-US" dirty="0"/>
              <a:t>汇报人： </a:t>
            </a:r>
            <a:r>
              <a:rPr lang="en-US" altLang="zh-CN" dirty="0"/>
              <a:t>1953871 </a:t>
            </a:r>
            <a:r>
              <a:rPr lang="zh-CN" altLang="en-US" dirty="0"/>
              <a:t>邓泉</a:t>
            </a:r>
            <a:endParaRPr lang="en-US" altLang="zh-CN" dirty="0"/>
          </a:p>
          <a:p>
            <a:r>
              <a:rPr lang="en-US" altLang="zh-CN" dirty="0"/>
              <a:t>2022/6/18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地图可视化</a:t>
            </a:r>
          </a:p>
        </p:txBody>
      </p:sp>
      <p:pic>
        <p:nvPicPr>
          <p:cNvPr id="3" name="图片 2"/>
          <p:cNvPicPr/>
          <p:nvPr/>
        </p:nvPicPr>
        <p:blipFill rotWithShape="1">
          <a:blip r:embed="rId3"/>
          <a:srcRect l="15246" r="39289" b="3"/>
          <a:stretch>
            <a:fillRect/>
          </a:stretch>
        </p:blipFill>
        <p:spPr>
          <a:xfrm>
            <a:off x="3185403" y="2558690"/>
            <a:ext cx="2827865" cy="3731891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 rotWithShape="1">
          <a:blip r:embed="rId4"/>
          <a:srcRect l="14323" r="40213" b="3"/>
          <a:stretch>
            <a:fillRect/>
          </a:stretch>
        </p:blipFill>
        <p:spPr>
          <a:xfrm>
            <a:off x="9200639" y="2558693"/>
            <a:ext cx="2827865" cy="3731891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 rotWithShape="1">
          <a:blip r:embed="rId5"/>
          <a:srcRect l="13786" r="40940" b="3"/>
          <a:stretch>
            <a:fillRect/>
          </a:stretch>
        </p:blipFill>
        <p:spPr>
          <a:xfrm>
            <a:off x="6178733" y="2558694"/>
            <a:ext cx="2827865" cy="3731891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 rotWithShape="1">
          <a:blip r:embed="rId6"/>
          <a:srcRect l="14015" r="39763" b="2"/>
          <a:stretch>
            <a:fillRect/>
          </a:stretch>
        </p:blipFill>
        <p:spPr>
          <a:xfrm>
            <a:off x="163496" y="2558691"/>
            <a:ext cx="2827865" cy="373189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693478" y="6365495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高</a:t>
            </a:r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斯朴素贝叶斯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209386" y="6365495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近邻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229720" y="6365495"/>
            <a:ext cx="2037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随机森林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2463" y="10369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主要看</a:t>
            </a:r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预测坐标点（橙色）</a:t>
            </a:r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实际坐标点（绿色）</a:t>
            </a:r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的覆盖效果。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随机森林与决策树效果相近，强于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近邻，三者都明显优于高斯朴素贝叶斯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306671" y="11612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2667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准确性排序：</a:t>
            </a:r>
            <a:endParaRPr lang="en-US" altLang="zh-CN" b="1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>
              <a:spcAft>
                <a:spcPts val="0"/>
              </a:spcAft>
            </a:pPr>
            <a:r>
              <a:rPr lang="zh-CN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随机森林 ≈ 决策树</a:t>
            </a:r>
            <a:r>
              <a:rPr lang="en-US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K</a:t>
            </a:r>
            <a:r>
              <a:rPr lang="zh-CN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近邻</a:t>
            </a:r>
            <a:r>
              <a:rPr lang="en-US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</a:t>
            </a:r>
            <a:r>
              <a:rPr lang="zh-CN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高斯朴素贝叶斯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135" y="6365495"/>
            <a:ext cx="1547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algn="ctr">
              <a:spcAft>
                <a:spcPts val="0"/>
              </a:spcAft>
            </a:pPr>
            <a:r>
              <a:rPr lang="zh-CN" altLang="en-US" b="1" u="sng" kern="100" dirty="0">
                <a:solidFill>
                  <a:srgbClr val="0563C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7" action="ppaction://hlinkfile"/>
              </a:rPr>
              <a:t>决策树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交叉验证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3" y="1844675"/>
            <a:ext cx="4873625" cy="2206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63" y="1844675"/>
            <a:ext cx="4878388" cy="2206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863" y="4117975"/>
            <a:ext cx="4792663" cy="21764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788" y="4117975"/>
            <a:ext cx="4957763" cy="21764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对比分析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42663" y="1608881"/>
          <a:ext cx="8831483" cy="19447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4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9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7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MSE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MAPE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MedAE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R2_score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决策树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48.9774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18564.1883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 dirty="0">
                          <a:effectLst/>
                        </a:rPr>
                        <a:t>1.3240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10.6500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0.9134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高斯朴素贝叶斯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315.6243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205359.2955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0.8853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186.7000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0.0250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K</a:t>
                      </a:r>
                      <a:r>
                        <a:rPr lang="zh-CN" sz="1600" kern="100" dirty="0">
                          <a:effectLst/>
                        </a:rPr>
                        <a:t>近邻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165.7530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114012.0393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1.3112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20.7000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0.4581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5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随机森林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26.9132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8961.2203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1.1512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9.1900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 dirty="0">
                          <a:effectLst/>
                        </a:rPr>
                        <a:t>0.9588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-354535" y="4455159"/>
            <a:ext cx="7519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266700" algn="just">
              <a:spcAft>
                <a:spcPts val="0"/>
              </a:spcAft>
            </a:pPr>
            <a:r>
              <a:rPr lang="zh-CN" altLang="zh-CN" b="1" kern="100" dirty="0">
                <a:solidFill>
                  <a:srgbClr val="000000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准确性排序：</a:t>
            </a:r>
            <a:r>
              <a:rPr lang="zh-CN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随机森林 </a:t>
            </a:r>
            <a:r>
              <a:rPr lang="en-US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zh-CN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决策树</a:t>
            </a:r>
            <a:r>
              <a:rPr lang="en-US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&gt;&gt; K</a:t>
            </a:r>
            <a:r>
              <a:rPr lang="zh-CN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近邻</a:t>
            </a:r>
            <a:r>
              <a:rPr lang="en-US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</a:t>
            </a:r>
            <a:r>
              <a:rPr lang="zh-CN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高斯朴素贝叶斯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354535" y="5319096"/>
            <a:ext cx="8202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266700" algn="just">
              <a:spcAft>
                <a:spcPts val="0"/>
              </a:spcAft>
            </a:pPr>
            <a:r>
              <a:rPr lang="zh-CN" altLang="zh-CN" b="1" kern="100" dirty="0">
                <a:solidFill>
                  <a:srgbClr val="000000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稳定性排序：</a:t>
            </a:r>
            <a:r>
              <a:rPr lang="en-US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近邻 ≈ 高斯朴素贝叶斯</a:t>
            </a:r>
            <a:r>
              <a:rPr lang="en-US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</a:t>
            </a:r>
            <a:r>
              <a:rPr lang="zh-CN" altLang="zh-CN" b="1" kern="100" dirty="0">
                <a:solidFill>
                  <a:srgbClr val="000000"/>
                </a:solidFill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随机森林 ≈ 决策树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63" y="4456508"/>
            <a:ext cx="3991532" cy="12955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78974" y="6183867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最优模型：</a:t>
            </a:r>
            <a:r>
              <a:rPr lang="zh-CN" altLang="zh-CN" sz="24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随机森林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回归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数据集转换</a:t>
            </a:r>
          </a:p>
        </p:txBody>
      </p:sp>
      <p:sp>
        <p:nvSpPr>
          <p:cNvPr id="3" name="矩形 2"/>
          <p:cNvSpPr/>
          <p:nvPr/>
        </p:nvSpPr>
        <p:spPr>
          <a:xfrm>
            <a:off x="652463" y="12658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b="1" dirty="0"/>
              <a:t>相对位置计算 </a:t>
            </a:r>
            <a:r>
              <a:rPr lang="en-US" altLang="zh-CN" b="1" dirty="0"/>
              <a:t>+ </a:t>
            </a:r>
            <a:r>
              <a:rPr lang="zh-CN" altLang="zh-CN" b="1" dirty="0"/>
              <a:t>异常值处理</a:t>
            </a:r>
            <a:endParaRPr lang="en-US" altLang="zh-CN" b="1" dirty="0"/>
          </a:p>
          <a:p>
            <a:pPr lvl="0" algn="just">
              <a:spcAft>
                <a:spcPts val="0"/>
              </a:spcAft>
            </a:pPr>
            <a:endParaRPr lang="en-US" altLang="zh-CN" dirty="0"/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dirty="0">
                <a:latin typeface="+mj-ea"/>
                <a:ea typeface="+mj-ea"/>
              </a:rPr>
              <a:t>对于在工参表中无匹配项的主基站，工参匹配时其</a:t>
            </a:r>
            <a:r>
              <a:rPr lang="en-US" altLang="zh-CN" dirty="0">
                <a:latin typeface="+mj-ea"/>
                <a:ea typeface="+mj-ea"/>
              </a:rPr>
              <a:t>GPS</a:t>
            </a:r>
            <a:r>
              <a:rPr lang="zh-CN" altLang="zh-CN" dirty="0">
                <a:latin typeface="+mj-ea"/>
                <a:ea typeface="+mj-ea"/>
              </a:rPr>
              <a:t>坐标为缺失值</a:t>
            </a:r>
            <a:r>
              <a:rPr lang="en-US" altLang="zh-CN" dirty="0" err="1">
                <a:latin typeface="+mj-ea"/>
                <a:ea typeface="+mj-ea"/>
              </a:rPr>
              <a:t>NaN</a:t>
            </a:r>
            <a:r>
              <a:rPr lang="zh-CN" altLang="zh-CN" dirty="0">
                <a:latin typeface="+mj-ea"/>
                <a:ea typeface="+mj-ea"/>
              </a:rPr>
              <a:t>，用工参表中已有的所有基站的</a:t>
            </a:r>
            <a:r>
              <a:rPr lang="en-US" altLang="zh-CN" dirty="0">
                <a:latin typeface="+mj-ea"/>
                <a:ea typeface="+mj-ea"/>
              </a:rPr>
              <a:t>GPS</a:t>
            </a:r>
            <a:r>
              <a:rPr lang="zh-CN" altLang="zh-CN" dirty="0">
                <a:latin typeface="+mj-ea"/>
                <a:ea typeface="+mj-ea"/>
              </a:rPr>
              <a:t>坐标平均值代替</a:t>
            </a:r>
            <a:r>
              <a:rPr lang="zh-CN" altLang="en-US" dirty="0">
                <a:latin typeface="+mj-ea"/>
                <a:ea typeface="+mj-ea"/>
              </a:rPr>
              <a:t>（或舍弃这一部分</a:t>
            </a:r>
            <a:r>
              <a:rPr lang="en-US" altLang="zh-CN" dirty="0">
                <a:latin typeface="+mj-ea"/>
                <a:ea typeface="+mj-ea"/>
              </a:rPr>
              <a:t>MR</a:t>
            </a:r>
            <a:r>
              <a:rPr lang="zh-CN" altLang="en-US" dirty="0">
                <a:latin typeface="+mj-ea"/>
                <a:ea typeface="+mj-ea"/>
              </a:rPr>
              <a:t>数据）</a:t>
            </a:r>
            <a:endParaRPr lang="en-US" altLang="zh-CN" dirty="0">
              <a:latin typeface="+mj-ea"/>
              <a:ea typeface="+mj-ea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en-US" altLang="zh-CN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"/>
            </a:pPr>
            <a:r>
              <a:rPr lang="zh-CN" altLang="zh-CN" dirty="0">
                <a:latin typeface="+mj-ea"/>
                <a:ea typeface="+mj-ea"/>
              </a:rPr>
              <a:t>用一个绝对值足够大的负数</a:t>
            </a:r>
            <a:r>
              <a:rPr lang="en-US" altLang="zh-CN" dirty="0">
                <a:latin typeface="+mj-ea"/>
                <a:ea typeface="+mj-ea"/>
              </a:rPr>
              <a:t>-999</a:t>
            </a:r>
            <a:r>
              <a:rPr lang="zh-CN" altLang="zh-CN" dirty="0">
                <a:latin typeface="+mj-ea"/>
                <a:ea typeface="+mj-ea"/>
              </a:rPr>
              <a:t>填充剩余的</a:t>
            </a:r>
            <a:r>
              <a:rPr lang="en-US" altLang="zh-CN" dirty="0" err="1">
                <a:latin typeface="+mj-ea"/>
                <a:ea typeface="+mj-ea"/>
              </a:rPr>
              <a:t>NaN</a:t>
            </a:r>
            <a:endParaRPr lang="zh-CN" altLang="zh-CN" dirty="0">
              <a:latin typeface="+mj-ea"/>
              <a:ea typeface="+mj-ea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2463" y="4058765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特征选择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8009681" y="620040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>
              <a:spcAft>
                <a:spcPts val="0"/>
              </a:spcAft>
            </a:pPr>
            <a:r>
              <a:rPr lang="zh-CN" altLang="zh-CN" b="1" dirty="0"/>
              <a:t>分组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4684416"/>
            <a:ext cx="7357218" cy="144051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606898" y="1674551"/>
            <a:ext cx="173535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id_combine</a:t>
            </a:r>
            <a:r>
              <a:rPr lang="en-US" altLang="zh-CN" sz="1400" dirty="0"/>
              <a:t> count</a:t>
            </a:r>
          </a:p>
          <a:p>
            <a:endParaRPr lang="en-US" altLang="zh-CN" sz="1400" dirty="0"/>
          </a:p>
          <a:p>
            <a:r>
              <a:rPr lang="en-US" altLang="zh-CN" sz="1400" dirty="0"/>
              <a:t>19848     22</a:t>
            </a:r>
          </a:p>
          <a:p>
            <a:r>
              <a:rPr lang="en-US" altLang="zh-CN" sz="1400" dirty="0"/>
              <a:t>19880     13</a:t>
            </a:r>
          </a:p>
          <a:p>
            <a:r>
              <a:rPr lang="en-US" altLang="zh-CN" sz="1400" dirty="0"/>
              <a:t>21256    819</a:t>
            </a:r>
          </a:p>
          <a:p>
            <a:r>
              <a:rPr lang="en-US" altLang="zh-CN" sz="1400" dirty="0"/>
              <a:t>21257    103</a:t>
            </a:r>
          </a:p>
          <a:p>
            <a:r>
              <a:rPr lang="en-US" altLang="zh-CN" sz="1400" dirty="0"/>
              <a:t>22227     15</a:t>
            </a:r>
          </a:p>
          <a:p>
            <a:r>
              <a:rPr lang="en-US" altLang="zh-CN" sz="1400" dirty="0"/>
              <a:t>25806    201</a:t>
            </a:r>
          </a:p>
          <a:p>
            <a:r>
              <a:rPr lang="en-US" altLang="zh-CN" sz="1400" dirty="0"/>
              <a:t>27053     15</a:t>
            </a:r>
          </a:p>
          <a:p>
            <a:r>
              <a:rPr lang="en-US" altLang="zh-CN" sz="1400" dirty="0"/>
              <a:t>27517     29</a:t>
            </a:r>
          </a:p>
          <a:p>
            <a:r>
              <a:rPr lang="en-US" altLang="zh-CN" sz="1400" dirty="0"/>
              <a:t>27519      8</a:t>
            </a:r>
          </a:p>
          <a:p>
            <a:r>
              <a:rPr lang="en-US" altLang="zh-CN" sz="1400" dirty="0"/>
              <a:t>28861     80</a:t>
            </a:r>
          </a:p>
          <a:p>
            <a:r>
              <a:rPr lang="en-US" altLang="zh-CN" sz="1400" dirty="0"/>
              <a:t>30510    164</a:t>
            </a:r>
          </a:p>
          <a:p>
            <a:r>
              <a:rPr lang="en-US" altLang="zh-CN" sz="1400" dirty="0"/>
              <a:t>31277      9</a:t>
            </a:r>
          </a:p>
          <a:p>
            <a:r>
              <a:rPr lang="en-US" altLang="zh-CN" sz="1400" dirty="0"/>
              <a:t>31293    283</a:t>
            </a:r>
          </a:p>
          <a:p>
            <a:r>
              <a:rPr lang="en-US" altLang="zh-CN" sz="1400" dirty="0"/>
              <a:t>31949     44</a:t>
            </a:r>
          </a:p>
          <a:p>
            <a:r>
              <a:rPr lang="en-US" altLang="zh-CN" sz="1400" dirty="0"/>
              <a:t>32237     98</a:t>
            </a:r>
          </a:p>
          <a:p>
            <a:r>
              <a:rPr lang="en-US" altLang="zh-CN" sz="1400" dirty="0"/>
              <a:t>32238    378</a:t>
            </a:r>
          </a:p>
          <a:p>
            <a:r>
              <a:rPr lang="en-US" altLang="zh-CN" sz="1400" dirty="0"/>
              <a:t>32239    354</a:t>
            </a:r>
          </a:p>
          <a:p>
            <a:r>
              <a:rPr lang="en-US" altLang="zh-CN" sz="1400" dirty="0"/>
              <a:t>33565    142</a:t>
            </a:r>
          </a:p>
          <a:p>
            <a:r>
              <a:rPr lang="en-US" altLang="zh-CN" sz="1400" dirty="0"/>
              <a:t>33566    674</a:t>
            </a:r>
          </a:p>
          <a:p>
            <a:r>
              <a:rPr lang="en-US" altLang="zh-CN" sz="1400" dirty="0"/>
              <a:t>33567      7</a:t>
            </a:r>
          </a:p>
          <a:p>
            <a:r>
              <a:rPr lang="en-US" altLang="zh-CN" sz="1400" dirty="0"/>
              <a:t>33581    124</a:t>
            </a:r>
          </a:p>
          <a:p>
            <a:r>
              <a:rPr lang="en-US" altLang="zh-CN" sz="1400" dirty="0"/>
              <a:t>33582    252</a:t>
            </a:r>
          </a:p>
          <a:p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12" name="矩形 11"/>
          <p:cNvSpPr/>
          <p:nvPr/>
        </p:nvSpPr>
        <p:spPr>
          <a:xfrm>
            <a:off x="10456644" y="1674551"/>
            <a:ext cx="173535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id_combine</a:t>
            </a:r>
            <a:r>
              <a:rPr lang="en-US" altLang="zh-CN" sz="1400" dirty="0"/>
              <a:t> count</a:t>
            </a:r>
          </a:p>
          <a:p>
            <a:endParaRPr lang="en-US" altLang="zh-CN" sz="1400" dirty="0"/>
          </a:p>
          <a:p>
            <a:r>
              <a:rPr lang="en-US" altLang="zh-CN" sz="1400" dirty="0"/>
              <a:t>33583    354</a:t>
            </a:r>
          </a:p>
          <a:p>
            <a:r>
              <a:rPr lang="en-US" altLang="zh-CN" sz="1400" dirty="0"/>
              <a:t>42009     38</a:t>
            </a:r>
          </a:p>
          <a:p>
            <a:r>
              <a:rPr lang="en-US" altLang="zh-CN" sz="1400" dirty="0"/>
              <a:t>43396      8</a:t>
            </a:r>
          </a:p>
          <a:p>
            <a:r>
              <a:rPr lang="en-US" altLang="zh-CN" sz="1400" dirty="0"/>
              <a:t>47145      3</a:t>
            </a:r>
          </a:p>
          <a:p>
            <a:r>
              <a:rPr lang="en-US" altLang="zh-CN" sz="1400" dirty="0"/>
              <a:t>47253     14</a:t>
            </a:r>
          </a:p>
          <a:p>
            <a:r>
              <a:rPr lang="en-US" altLang="zh-CN" sz="1400" dirty="0"/>
              <a:t>47264     92</a:t>
            </a:r>
          </a:p>
          <a:p>
            <a:r>
              <a:rPr lang="en-US" altLang="zh-CN" sz="1400" dirty="0"/>
              <a:t>47280     98</a:t>
            </a:r>
          </a:p>
          <a:p>
            <a:r>
              <a:rPr lang="en-US" altLang="zh-CN" sz="1400" dirty="0"/>
              <a:t>47281    222</a:t>
            </a:r>
          </a:p>
          <a:p>
            <a:r>
              <a:rPr lang="en-US" altLang="zh-CN" sz="1400" dirty="0"/>
              <a:t>47282     51</a:t>
            </a:r>
          </a:p>
          <a:p>
            <a:r>
              <a:rPr lang="en-US" altLang="zh-CN" sz="1400" dirty="0"/>
              <a:t>47310     50</a:t>
            </a:r>
          </a:p>
          <a:p>
            <a:r>
              <a:rPr lang="en-US" altLang="zh-CN" sz="1400" dirty="0"/>
              <a:t>47312    139</a:t>
            </a:r>
          </a:p>
          <a:p>
            <a:r>
              <a:rPr lang="en-US" altLang="zh-CN" sz="1400" dirty="0"/>
              <a:t>47321     67</a:t>
            </a:r>
          </a:p>
          <a:p>
            <a:r>
              <a:rPr lang="en-US" altLang="zh-CN" sz="1400" dirty="0"/>
              <a:t>47334      9</a:t>
            </a:r>
          </a:p>
          <a:p>
            <a:r>
              <a:rPr lang="en-US" altLang="zh-CN" sz="1400" dirty="0"/>
              <a:t>47336    237</a:t>
            </a:r>
          </a:p>
          <a:p>
            <a:r>
              <a:rPr lang="en-US" altLang="zh-CN" sz="1400" dirty="0"/>
              <a:t>47337     83</a:t>
            </a:r>
          </a:p>
          <a:p>
            <a:r>
              <a:rPr lang="en-US" altLang="zh-CN" sz="1400" dirty="0"/>
              <a:t>47415    132</a:t>
            </a:r>
          </a:p>
          <a:p>
            <a:r>
              <a:rPr lang="en-US" altLang="zh-CN" sz="1400" dirty="0"/>
              <a:t>47417    283</a:t>
            </a:r>
          </a:p>
          <a:p>
            <a:r>
              <a:rPr lang="en-US" altLang="zh-CN" sz="1400" dirty="0"/>
              <a:t>47685    131</a:t>
            </a:r>
          </a:p>
          <a:p>
            <a:r>
              <a:rPr lang="en-US" altLang="zh-CN" sz="1400" dirty="0"/>
              <a:t>47707      6</a:t>
            </a:r>
          </a:p>
          <a:p>
            <a:r>
              <a:rPr lang="en-US" altLang="zh-CN" sz="1400" dirty="0"/>
              <a:t>50953     67</a:t>
            </a:r>
          </a:p>
          <a:p>
            <a:r>
              <a:rPr lang="en-US" altLang="zh-CN" sz="1400" dirty="0"/>
              <a:t>50954     14</a:t>
            </a:r>
            <a:endParaRPr lang="zh-CN" altLang="en-US" sz="1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282" y="1155724"/>
            <a:ext cx="2638793" cy="3524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539045" y="4513385"/>
            <a:ext cx="1000491" cy="171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539044" y="5365478"/>
            <a:ext cx="1000491" cy="171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对话气泡: 圆角矩形 17"/>
          <p:cNvSpPr/>
          <p:nvPr/>
        </p:nvSpPr>
        <p:spPr>
          <a:xfrm>
            <a:off x="5129393" y="272370"/>
            <a:ext cx="3321499" cy="1402181"/>
          </a:xfrm>
          <a:prstGeom prst="wedgeRoundRectCallout">
            <a:avLst>
              <a:gd name="adj1" fmla="val -71888"/>
              <a:gd name="adj2" fmla="val 6699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FF0000"/>
                </a:solidFill>
              </a:rPr>
              <a:t>在工参表中无匹配项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--&gt;</a:t>
            </a:r>
            <a:r>
              <a:rPr lang="zh-CN" altLang="en-US" sz="1400" dirty="0">
                <a:solidFill>
                  <a:schemeClr val="tx1"/>
                </a:solidFill>
              </a:rPr>
              <a:t>工参匹配时主基站</a:t>
            </a:r>
            <a:r>
              <a:rPr lang="en-US" altLang="zh-CN" sz="1400" dirty="0">
                <a:solidFill>
                  <a:schemeClr val="tx1"/>
                </a:solidFill>
              </a:rPr>
              <a:t>(Lon, Lat)</a:t>
            </a:r>
            <a:r>
              <a:rPr lang="zh-CN" altLang="en-US" sz="1400" dirty="0">
                <a:solidFill>
                  <a:schemeClr val="tx1"/>
                </a:solidFill>
              </a:rPr>
              <a:t>为</a:t>
            </a:r>
            <a:r>
              <a:rPr lang="en-US" altLang="zh-CN" sz="1400" dirty="0" err="1">
                <a:solidFill>
                  <a:schemeClr val="tx1"/>
                </a:solidFill>
              </a:rPr>
              <a:t>NaN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--&gt;(</a:t>
            </a:r>
            <a:r>
              <a:rPr lang="en-US" altLang="zh-CN" sz="1400" dirty="0" err="1">
                <a:solidFill>
                  <a:schemeClr val="tx1"/>
                </a:solidFill>
              </a:rPr>
              <a:t>m_Lon</a:t>
            </a:r>
            <a:r>
              <a:rPr lang="en-US" altLang="zh-CN" sz="1400" dirty="0">
                <a:solidFill>
                  <a:schemeClr val="tx1"/>
                </a:solidFill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</a:rPr>
              <a:t>m_Lat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为</a:t>
            </a:r>
            <a:r>
              <a:rPr lang="en-US" altLang="zh-CN" sz="1400" dirty="0" err="1">
                <a:solidFill>
                  <a:schemeClr val="tx1"/>
                </a:solidFill>
              </a:rPr>
              <a:t>NaN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zh-CN" sz="1400" dirty="0">
                <a:solidFill>
                  <a:schemeClr val="tx1"/>
                </a:solidFill>
              </a:rPr>
              <a:t>--&gt; (</a:t>
            </a:r>
            <a:r>
              <a:rPr lang="en-US" altLang="zh-CN" sz="1400" dirty="0" err="1">
                <a:solidFill>
                  <a:schemeClr val="tx1"/>
                </a:solidFill>
              </a:rPr>
              <a:t>r_Lon</a:t>
            </a:r>
            <a:r>
              <a:rPr lang="en-US" altLang="zh-CN" sz="1400" dirty="0">
                <a:solidFill>
                  <a:schemeClr val="tx1"/>
                </a:solidFill>
              </a:rPr>
              <a:t>, </a:t>
            </a:r>
            <a:r>
              <a:rPr lang="en-US" altLang="zh-CN" sz="1400" dirty="0" err="1">
                <a:solidFill>
                  <a:schemeClr val="tx1"/>
                </a:solidFill>
              </a:rPr>
              <a:t>r_Lat</a:t>
            </a:r>
            <a:r>
              <a:rPr lang="en-US" altLang="zh-CN" sz="1400" dirty="0">
                <a:solidFill>
                  <a:schemeClr val="tx1"/>
                </a:solidFill>
              </a:rPr>
              <a:t>)</a:t>
            </a:r>
            <a:r>
              <a:rPr lang="zh-CN" altLang="en-US" sz="1400" dirty="0">
                <a:solidFill>
                  <a:schemeClr val="tx1"/>
                </a:solidFill>
              </a:rPr>
              <a:t>为</a:t>
            </a:r>
            <a:r>
              <a:rPr lang="en-US" altLang="zh-CN" sz="1400" dirty="0" err="1">
                <a:solidFill>
                  <a:schemeClr val="tx1"/>
                </a:solidFill>
              </a:rPr>
              <a:t>NaN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回归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误差分析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-73306" y="1196408"/>
            <a:ext cx="8711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266700" algn="just">
              <a:spcAft>
                <a:spcPts val="0"/>
              </a:spcAft>
            </a:pP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结果示例：</a:t>
            </a:r>
          </a:p>
          <a:p>
            <a:pPr marL="533400" indent="266700" algn="just">
              <a:spcAft>
                <a:spcPts val="0"/>
              </a:spcAft>
            </a:pP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这是针对</a:t>
            </a:r>
            <a:r>
              <a:rPr lang="en-US" altLang="zh-CN" b="1" kern="100" dirty="0" err="1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id_combine</a:t>
            </a: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= 21256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25806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的两个分组</a:t>
            </a: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MR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数据拟合的分析结果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9028253" y="5005277"/>
            <a:ext cx="2986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可以看出，分组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25806</a:t>
            </a:r>
            <a:r>
              <a:rPr lang="zh-CN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的数据量明显少于分组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21256</a:t>
            </a:r>
            <a:r>
              <a:rPr lang="zh-CN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，其误差指标也小了很多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2077141"/>
            <a:ext cx="5215902" cy="20812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" y="4322390"/>
            <a:ext cx="5215902" cy="2145316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323637" y="4466181"/>
            <a:ext cx="2554145" cy="200152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6306671" y="2161062"/>
            <a:ext cx="2571111" cy="20015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回归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误差分析（全局）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1203208"/>
            <a:ext cx="5344271" cy="50299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71" y="1397642"/>
            <a:ext cx="5639418" cy="40627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回归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交叉验证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1785139"/>
            <a:ext cx="5220429" cy="36581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944" y="2232876"/>
            <a:ext cx="4563112" cy="27626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回归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VS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52463" y="1100903"/>
          <a:ext cx="8461095" cy="26100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0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76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75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MAE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MSE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MAPE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MedAE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4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决策树（分类）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48.9774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18564.1883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1.3240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10.6500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</a:rPr>
                        <a:t>0.9134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6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高斯朴素贝叶斯（分类）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315.6243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205359.2955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0.8853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186.7000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0.0250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6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</a:t>
                      </a:r>
                      <a:r>
                        <a:rPr lang="zh-CN" sz="1600" kern="100">
                          <a:effectLst/>
                        </a:rPr>
                        <a:t>近邻（分类）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165.7530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114012.0393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1.3112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20.7000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00">
                          <a:effectLst/>
                        </a:rPr>
                        <a:t>0.4581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4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highlight>
                            <a:srgbClr val="00FFFF"/>
                          </a:highlight>
                        </a:rPr>
                        <a:t>随机森林（分类）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  <a:highlight>
                            <a:srgbClr val="00FFFF"/>
                          </a:highlight>
                        </a:rPr>
                        <a:t>26.9132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  <a:highlight>
                            <a:srgbClr val="00FFFF"/>
                          </a:highlight>
                        </a:rPr>
                        <a:t>8961.2203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  <a:highlight>
                            <a:srgbClr val="00FFFF"/>
                          </a:highlight>
                        </a:rPr>
                        <a:t>1.1512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  <a:highlight>
                            <a:srgbClr val="00FFFF"/>
                          </a:highlight>
                        </a:rPr>
                        <a:t>9.1900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  <a:highlight>
                            <a:srgbClr val="00FFFF"/>
                          </a:highlight>
                        </a:rPr>
                        <a:t>0.9588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4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highlight>
                            <a:srgbClr val="00FF00"/>
                          </a:highlight>
                        </a:rPr>
                        <a:t>随机森林（回归）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  <a:highlight>
                            <a:srgbClr val="00FF00"/>
                          </a:highlight>
                        </a:rPr>
                        <a:t>33.4484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  <a:highlight>
                            <a:srgbClr val="00FF00"/>
                          </a:highlight>
                        </a:rPr>
                        <a:t>6681.9465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  <a:highlight>
                            <a:srgbClr val="00FF00"/>
                          </a:highlight>
                        </a:rPr>
                        <a:t>1.0560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>
                          <a:effectLst/>
                          <a:highlight>
                            <a:srgbClr val="00FF00"/>
                          </a:highlight>
                        </a:rPr>
                        <a:t>12.2600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kern="0" dirty="0">
                          <a:effectLst/>
                          <a:highlight>
                            <a:srgbClr val="00FF00"/>
                          </a:highlight>
                        </a:rPr>
                        <a:t>0.5157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82073" y="4000327"/>
            <a:ext cx="1159355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spcAft>
                <a:spcPts val="0"/>
              </a:spcAft>
            </a:pPr>
            <a:r>
              <a:rPr lang="en-US" altLang="zh-CN" sz="1600" b="1" kern="100" dirty="0">
                <a:highlight>
                  <a:srgbClr val="00FFFF"/>
                </a:highlight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MAE</a:t>
            </a: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具体而言，随机森林回归模型相比随机森林分类模型</a:t>
            </a:r>
            <a:r>
              <a:rPr lang="en-US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MAE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增加了约</a:t>
            </a:r>
            <a:r>
              <a:rPr lang="en-US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10m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（近</a:t>
            </a:r>
            <a:r>
              <a:rPr lang="en-US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40%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），说明预测值误差（距离：米）更大。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>
              <a:spcAft>
                <a:spcPts val="0"/>
              </a:spcAft>
            </a:pPr>
            <a:r>
              <a:rPr lang="en-US" altLang="zh-CN" sz="1600" b="1" kern="100" dirty="0">
                <a:highlight>
                  <a:srgbClr val="00FF00"/>
                </a:highlight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MSE</a:t>
            </a: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随机森林回归模型的</a:t>
            </a:r>
            <a:r>
              <a:rPr lang="en-US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MSE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相对略小，考虑到其</a:t>
            </a:r>
            <a:r>
              <a:rPr lang="en-US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MAE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更高，则从一定程度上说明其数据变化程度更小，效果更稳定。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>
              <a:spcAft>
                <a:spcPts val="0"/>
              </a:spcAft>
            </a:pPr>
            <a:r>
              <a:rPr lang="en-US" altLang="zh-CN" sz="1600" b="1" kern="100" dirty="0">
                <a:highlight>
                  <a:srgbClr val="FFFF00"/>
                </a:highlight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MAPE</a:t>
            </a: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：两者</a:t>
            </a:r>
            <a:r>
              <a:rPr lang="en-US" altLang="zh-CN" sz="1600" kern="100" dirty="0">
                <a:solidFill>
                  <a:srgbClr val="4D4D4D"/>
                </a:solidFill>
                <a:latin typeface="宋体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MAPE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相近，均小于</a:t>
            </a:r>
            <a:r>
              <a:rPr lang="en-US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10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，说明预测精度都比较高。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>
              <a:spcAft>
                <a:spcPts val="0"/>
              </a:spcAft>
            </a:pPr>
            <a:r>
              <a:rPr lang="en-US" altLang="zh-CN" sz="1600" b="1" kern="100" dirty="0" err="1">
                <a:highlight>
                  <a:srgbClr val="00FFFF"/>
                </a:highlight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MedAE</a:t>
            </a: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：该指标相对</a:t>
            </a:r>
            <a:r>
              <a:rPr lang="en-US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MAE</a:t>
            </a: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来讲减弱了异常值的影响，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随机森林回归模型的</a:t>
            </a:r>
            <a:r>
              <a:rPr lang="en-US" altLang="zh-CN" sz="1600" kern="100" dirty="0" err="1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MedAE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更大，与</a:t>
            </a:r>
            <a:r>
              <a:rPr lang="en-US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MAE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反映的评价结果一致。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>
              <a:spcAft>
                <a:spcPts val="0"/>
              </a:spcAft>
            </a:pPr>
            <a:r>
              <a:rPr lang="en-US" altLang="zh-CN" sz="1600" b="1" kern="100" dirty="0">
                <a:highlight>
                  <a:srgbClr val="00FFFF"/>
                </a:highlight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R2</a:t>
            </a:r>
            <a:r>
              <a:rPr lang="zh-CN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：决定系数</a:t>
            </a:r>
            <a:r>
              <a:rPr lang="en-US" altLang="zh-CN" sz="16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R2</a:t>
            </a:r>
            <a:r>
              <a:rPr lang="zh-CN" altLang="zh-CN" sz="1600" kern="100" dirty="0">
                <a:solidFill>
                  <a:srgbClr val="121212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用于度量因变量的变异中可由自变量解释部分所占的比例，以此来判断统计模型的解释力。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随机森林分类模型的</a:t>
            </a:r>
            <a:r>
              <a:rPr lang="en-US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R2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更接近</a:t>
            </a:r>
            <a:r>
              <a:rPr lang="en-US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zh-CN" sz="1600" kern="100" dirty="0">
                <a:solidFill>
                  <a:srgbClr val="4D4D4D"/>
                </a:solidFill>
                <a:latin typeface="等线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，远高于随机森林回归模型，说明其解释力更强。</a:t>
            </a:r>
            <a:endParaRPr lang="zh-CN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41208" y="6167131"/>
            <a:ext cx="8309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</a:rPr>
              <a:t>综合来看，</a:t>
            </a:r>
            <a:r>
              <a:rPr lang="zh-CN" altLang="zh-CN" b="1" dirty="0">
                <a:solidFill>
                  <a:srgbClr val="FF0000"/>
                </a:solidFill>
              </a:rPr>
              <a:t>基于随机森林分类模型的定位方法</a:t>
            </a:r>
            <a:r>
              <a:rPr lang="zh-CN" altLang="zh-CN" dirty="0">
                <a:solidFill>
                  <a:srgbClr val="FF0000"/>
                </a:solidFill>
              </a:rPr>
              <a:t>在绝大多数情况下是更好的模型。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动机</a:t>
            </a:r>
          </a:p>
        </p:txBody>
      </p:sp>
      <p:sp>
        <p:nvSpPr>
          <p:cNvPr id="3" name="矩形 2"/>
          <p:cNvSpPr/>
          <p:nvPr/>
        </p:nvSpPr>
        <p:spPr>
          <a:xfrm>
            <a:off x="1090246" y="13261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基于随机森林回归模型的定位方法通过主基站进行了分组，结果显示，各分组之间的预测精度存在不可忽视的差距，需要进一步考量。</a:t>
            </a:r>
          </a:p>
        </p:txBody>
      </p:sp>
      <p:sp>
        <p:nvSpPr>
          <p:cNvPr id="7" name="矩形 6"/>
          <p:cNvSpPr/>
          <p:nvPr/>
        </p:nvSpPr>
        <p:spPr>
          <a:xfrm>
            <a:off x="1090246" y="28886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结合上述分析，为了增大单个回归定位模型的训练数据量，采用以下方法：</a:t>
            </a:r>
            <a:endParaRPr lang="en-US" altLang="zh-CN" dirty="0"/>
          </a:p>
          <a:p>
            <a:r>
              <a:rPr lang="zh-CN" altLang="en-US" dirty="0"/>
              <a:t>在按照主基站分组后，以分组</a:t>
            </a:r>
            <a:r>
              <a:rPr lang="en-US" altLang="zh-CN" dirty="0"/>
              <a:t>Group</a:t>
            </a:r>
            <a:r>
              <a:rPr lang="zh-CN" altLang="en-US" dirty="0"/>
              <a:t>为粒度进行聚类，得到的结果中每一簇中含有不同的</a:t>
            </a:r>
            <a:r>
              <a:rPr lang="en-US" altLang="zh-CN" dirty="0"/>
              <a:t>Group</a:t>
            </a:r>
            <a:r>
              <a:rPr lang="zh-CN" altLang="en-US" dirty="0"/>
              <a:t>中的</a:t>
            </a:r>
            <a:r>
              <a:rPr lang="en-US" altLang="zh-CN" dirty="0"/>
              <a:t>MR</a:t>
            </a:r>
            <a:r>
              <a:rPr lang="zh-CN" altLang="en-US" dirty="0"/>
              <a:t>数据，然后依然是以相对坐标（以每个分组的主基站位置为参照点）作为标签，针对聚类之后的每个簇下多个分组的数据构建一个对应的</a:t>
            </a:r>
            <a:r>
              <a:rPr lang="en-US" altLang="zh-CN" dirty="0"/>
              <a:t>MR</a:t>
            </a:r>
            <a:r>
              <a:rPr lang="zh-CN" altLang="en-US" dirty="0"/>
              <a:t>定位模型。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位置信息</a:t>
            </a:r>
          </a:p>
        </p:txBody>
      </p:sp>
      <p:sp>
        <p:nvSpPr>
          <p:cNvPr id="5" name="矩形 4"/>
          <p:cNvSpPr/>
          <p:nvPr/>
        </p:nvSpPr>
        <p:spPr>
          <a:xfrm>
            <a:off x="652462" y="1993999"/>
            <a:ext cx="1141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>
                <a:solidFill>
                  <a:srgbClr val="FF0000"/>
                </a:solidFill>
              </a:rPr>
              <a:t>The Elbow Method</a:t>
            </a:r>
            <a:r>
              <a:rPr lang="zh-CN" altLang="en-US" dirty="0"/>
              <a:t>肘部法和</a:t>
            </a:r>
            <a:r>
              <a:rPr lang="en-US" altLang="zh-CN" dirty="0">
                <a:solidFill>
                  <a:srgbClr val="FF0000"/>
                </a:solidFill>
              </a:rPr>
              <a:t>The Silhouette Coefficient</a:t>
            </a:r>
            <a:r>
              <a:rPr lang="zh-CN" altLang="en-US" dirty="0"/>
              <a:t>轮廓系数法确定最优</a:t>
            </a:r>
            <a:r>
              <a:rPr lang="en-US" altLang="zh-CN" dirty="0"/>
              <a:t>K</a:t>
            </a:r>
            <a:r>
              <a:rPr lang="zh-CN" altLang="en-US" dirty="0"/>
              <a:t>值。</a:t>
            </a:r>
          </a:p>
        </p:txBody>
      </p:sp>
      <p:sp>
        <p:nvSpPr>
          <p:cNvPr id="6" name="矩形 5"/>
          <p:cNvSpPr/>
          <p:nvPr/>
        </p:nvSpPr>
        <p:spPr>
          <a:xfrm>
            <a:off x="652463" y="1233702"/>
            <a:ext cx="11535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提取每个分组</a:t>
            </a:r>
            <a:r>
              <a:rPr lang="en-US" altLang="zh-CN" dirty="0"/>
              <a:t>group</a:t>
            </a:r>
            <a:r>
              <a:rPr lang="zh-CN" altLang="en-US" dirty="0"/>
              <a:t>下所有</a:t>
            </a:r>
            <a:r>
              <a:rPr lang="en-US" altLang="zh-CN" dirty="0"/>
              <a:t>MR</a:t>
            </a:r>
            <a:r>
              <a:rPr lang="zh-CN" altLang="en-US" dirty="0"/>
              <a:t>样本数据的经纬度均值和方差，构成四维向量</a:t>
            </a:r>
            <a:r>
              <a:rPr lang="en-US" altLang="zh-CN" dirty="0"/>
              <a:t>x </a:t>
            </a:r>
            <a:r>
              <a:rPr lang="zh-CN" altLang="en-US" dirty="0"/>
              <a:t>用于刻画每一个分组，用</a:t>
            </a:r>
            <a:r>
              <a:rPr lang="en-US" altLang="zh-CN" dirty="0"/>
              <a:t>K-Means</a:t>
            </a:r>
            <a:r>
              <a:rPr lang="zh-CN" altLang="en-US" dirty="0"/>
              <a:t>方法进行聚类。</a:t>
            </a: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07" y="2477297"/>
            <a:ext cx="5928164" cy="372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71" y="2477296"/>
            <a:ext cx="5506822" cy="37242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652462" y="6300484"/>
            <a:ext cx="946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K = 10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2860968" y="6201506"/>
            <a:ext cx="8381463" cy="6447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数据集转换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82180"/>
            <a:ext cx="10515600" cy="912442"/>
          </a:xfrm>
        </p:spPr>
        <p:txBody>
          <a:bodyPr>
            <a:normAutofit/>
          </a:bodyPr>
          <a:lstStyle/>
          <a:p>
            <a:r>
              <a:rPr lang="en-US" altLang="zh-CN" dirty="0"/>
              <a:t>MR</a:t>
            </a:r>
            <a:r>
              <a:rPr lang="zh-CN" altLang="zh-CN" dirty="0"/>
              <a:t>中邻接基站的数量为从</a:t>
            </a:r>
            <a:r>
              <a:rPr lang="en-US" altLang="zh-CN" dirty="0"/>
              <a:t>1</a:t>
            </a:r>
            <a:r>
              <a:rPr lang="zh-CN" altLang="zh-CN" dirty="0"/>
              <a:t>到</a:t>
            </a:r>
            <a:r>
              <a:rPr lang="en-US" altLang="zh-CN" dirty="0"/>
              <a:t>7</a:t>
            </a:r>
            <a:r>
              <a:rPr lang="zh-CN" altLang="zh-CN" dirty="0"/>
              <a:t>不等，邻接基站个数不够</a:t>
            </a:r>
            <a:r>
              <a:rPr lang="en-US" altLang="zh-CN" dirty="0"/>
              <a:t>7</a:t>
            </a:r>
            <a:r>
              <a:rPr lang="zh-CN" altLang="zh-CN" dirty="0"/>
              <a:t>的</a:t>
            </a:r>
            <a:r>
              <a:rPr lang="en-US" altLang="zh-CN" dirty="0"/>
              <a:t>MR</a:t>
            </a:r>
            <a:r>
              <a:rPr lang="zh-CN" altLang="zh-CN" dirty="0"/>
              <a:t>数据在剩余基站属性栏中值为</a:t>
            </a:r>
            <a:r>
              <a:rPr lang="en-US" altLang="zh-CN" dirty="0" err="1"/>
              <a:t>NaN</a:t>
            </a:r>
            <a:endParaRPr lang="zh-CN" altLang="en-US" dirty="0"/>
          </a:p>
        </p:txBody>
      </p:sp>
      <p:sp>
        <p:nvSpPr>
          <p:cNvPr id="10" name="内容占位符 2"/>
          <p:cNvSpPr txBox="1"/>
          <p:nvPr/>
        </p:nvSpPr>
        <p:spPr>
          <a:xfrm>
            <a:off x="-573742" y="3481098"/>
            <a:ext cx="11927541" cy="1064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zh-CN" altLang="zh-CN" sz="2800" dirty="0"/>
              <a:t>基站在工参表中无匹配项</a:t>
            </a:r>
            <a:r>
              <a:rPr lang="en-US" altLang="zh-CN" sz="2800" dirty="0"/>
              <a:t> --&gt; </a:t>
            </a:r>
            <a:r>
              <a:rPr lang="zh-CN" altLang="zh-CN" sz="2800" dirty="0"/>
              <a:t>工参匹配时该基站的坐标为</a:t>
            </a:r>
            <a:r>
              <a:rPr lang="en-US" altLang="zh-CN" sz="2800" dirty="0" err="1"/>
              <a:t>NaN</a:t>
            </a:r>
            <a:endParaRPr lang="zh-CN" altLang="zh-CN" sz="2800" dirty="0"/>
          </a:p>
        </p:txBody>
      </p:sp>
      <p:sp>
        <p:nvSpPr>
          <p:cNvPr id="11" name="矩形 10"/>
          <p:cNvSpPr/>
          <p:nvPr/>
        </p:nvSpPr>
        <p:spPr>
          <a:xfrm>
            <a:off x="838200" y="1259235"/>
            <a:ext cx="41504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数据集存在空缺值</a:t>
            </a:r>
            <a:r>
              <a:rPr lang="en-US" altLang="zh-CN" sz="2800" b="1" dirty="0" err="1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en-US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28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896036" y="4489423"/>
            <a:ext cx="8122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</a:rPr>
              <a:t>Fill</a:t>
            </a:r>
            <a:r>
              <a:rPr lang="zh-CN" altLang="en-US" sz="3600" dirty="0">
                <a:solidFill>
                  <a:srgbClr val="FF0000"/>
                </a:solidFill>
              </a:rPr>
              <a:t>？</a:t>
            </a:r>
            <a:r>
              <a:rPr lang="en-US" altLang="zh-CN" sz="3600" dirty="0">
                <a:solidFill>
                  <a:srgbClr val="FF0000"/>
                </a:solidFill>
              </a:rPr>
              <a:t>or Drop</a:t>
            </a:r>
            <a:r>
              <a:rPr lang="zh-CN" altLang="en-US" sz="3600" dirty="0">
                <a:solidFill>
                  <a:srgbClr val="FF0000"/>
                </a:solidFill>
              </a:rPr>
              <a:t>？</a:t>
            </a:r>
            <a:endParaRPr lang="en-US" altLang="zh-CN" sz="3600" dirty="0">
              <a:solidFill>
                <a:srgbClr val="FF0000"/>
              </a:solidFill>
            </a:endParaRPr>
          </a:p>
          <a:p>
            <a:pPr algn="ctr"/>
            <a:endParaRPr lang="en-US" altLang="zh-CN" sz="3600" dirty="0">
              <a:solidFill>
                <a:srgbClr val="FF0000"/>
              </a:solidFill>
            </a:endParaRPr>
          </a:p>
          <a:p>
            <a:pPr algn="ctr"/>
            <a:r>
              <a:rPr lang="en-US" altLang="zh-CN" sz="3600" dirty="0">
                <a:solidFill>
                  <a:srgbClr val="FF0000"/>
                </a:solidFill>
              </a:rPr>
              <a:t>How</a:t>
            </a:r>
            <a:r>
              <a:rPr lang="zh-CN" altLang="en-US" sz="3600" dirty="0">
                <a:solidFill>
                  <a:srgbClr val="FF0000"/>
                </a:solidFill>
              </a:rPr>
              <a:t>？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信号强度信息</a:t>
            </a:r>
          </a:p>
        </p:txBody>
      </p:sp>
      <p:sp>
        <p:nvSpPr>
          <p:cNvPr id="4" name="矩形 3"/>
          <p:cNvSpPr/>
          <p:nvPr/>
        </p:nvSpPr>
        <p:spPr>
          <a:xfrm>
            <a:off x="603571" y="1146297"/>
            <a:ext cx="5969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Step 1: 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MR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样本坐标投影到主基站的相对坐标系</a:t>
            </a:r>
            <a:endParaRPr lang="zh-CN" altLang="en-US" sz="2000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3571" y="1881557"/>
            <a:ext cx="54136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Step 2: 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在该主基站的坐标空间划分栅格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Grids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6" name="图片 5" descr="D:\Temp\WeChat Files\c8a2254d474925715f697f529efa163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8" t="25949" r="17066" b="33924"/>
          <a:stretch>
            <a:fillRect/>
          </a:stretch>
        </p:blipFill>
        <p:spPr bwMode="auto">
          <a:xfrm>
            <a:off x="903811" y="2328960"/>
            <a:ext cx="4813179" cy="22000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652463" y="4791777"/>
            <a:ext cx="5293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设计一个分组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Group</a:t>
            </a:r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的覆盖范围、单个栅格大小。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037745" y="5275404"/>
            <a:ext cx="4120515" cy="9429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68133" y="4180632"/>
            <a:ext cx="5235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0.02, </a:t>
            </a:r>
            <a:r>
              <a:rPr lang="zh-CN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0.03) 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- (Longitude</a:t>
            </a:r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,Latitude</a:t>
            </a:r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方向</a:t>
            </a:r>
            <a:r>
              <a:rPr lang="en-US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480564" y="5388814"/>
                <a:ext cx="3669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b="1" dirty="0">
                    <a:solidFill>
                      <a:srgbClr val="FF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b="1" dirty="0">
                    <a:solidFill>
                      <a:srgbClr val="FF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0.005</a:t>
                </a:r>
                <a:r>
                  <a:rPr lang="zh-CN" altLang="zh-CN" b="1" dirty="0">
                    <a:solidFill>
                      <a:srgbClr val="FF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1" dirty="0">
                    <a:solidFill>
                      <a:srgbClr val="FF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0.01</a:t>
                </a:r>
                <a:r>
                  <a:rPr lang="zh-CN" altLang="zh-CN" b="1" dirty="0">
                    <a:solidFill>
                      <a:srgbClr val="FF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zh-CN" dirty="0"/>
                  <a:t>栅格数量是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charset="0"/>
                      </a:rPr>
                      <m:t>𝟖</m:t>
                    </m:r>
                    <m:r>
                      <a:rPr lang="en-US" altLang="zh-CN" b="1">
                        <a:latin typeface="Cambria Math" panose="02040503050406030204" charset="0"/>
                      </a:rPr>
                      <m:t>×</m:t>
                    </m:r>
                    <m:r>
                      <a:rPr lang="en-US" altLang="zh-CN" b="1" i="1">
                        <a:latin typeface="Cambria Math" panose="02040503050406030204" charset="0"/>
                      </a:rPr>
                      <m:t>𝟔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564" y="5388814"/>
                <a:ext cx="366959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1" t="-55" r="9" b="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endCxn id="9" idx="1"/>
          </p:cNvCxnSpPr>
          <p:nvPr/>
        </p:nvCxnSpPr>
        <p:spPr>
          <a:xfrm flipV="1">
            <a:off x="3927231" y="4365298"/>
            <a:ext cx="2740902" cy="42647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0" idx="1"/>
          </p:cNvCxnSpPr>
          <p:nvPr/>
        </p:nvCxnSpPr>
        <p:spPr>
          <a:xfrm>
            <a:off x="5517003" y="5161109"/>
            <a:ext cx="963561" cy="41237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信号强度信息</a:t>
            </a:r>
          </a:p>
        </p:txBody>
      </p:sp>
      <p:sp>
        <p:nvSpPr>
          <p:cNvPr id="4" name="矩形 3"/>
          <p:cNvSpPr/>
          <p:nvPr/>
        </p:nvSpPr>
        <p:spPr>
          <a:xfrm>
            <a:off x="652463" y="1125234"/>
            <a:ext cx="6340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Step 3: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在每个栅格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grid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中，计算信号强度指纹特征。</a:t>
            </a:r>
          </a:p>
        </p:txBody>
      </p:sp>
      <p:sp>
        <p:nvSpPr>
          <p:cNvPr id="5" name="矩形 4"/>
          <p:cNvSpPr/>
          <p:nvPr/>
        </p:nvSpPr>
        <p:spPr>
          <a:xfrm>
            <a:off x="652463" y="1668155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信号强度指纹计算方法</a:t>
            </a:r>
            <a:endParaRPr lang="zh-CN" altLang="en-US" dirty="0"/>
          </a:p>
        </p:txBody>
      </p:sp>
      <p:pic>
        <p:nvPicPr>
          <p:cNvPr id="6" name="图片 5" descr="D:\Temp\WeChat Files\3f3d614e1be7d4bec9bc9cbc20b707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827421"/>
            <a:ext cx="4913647" cy="336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D:\Temp\WeChat Files\4312d1faa333f14fa214dcb6189666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49" y="2827421"/>
            <a:ext cx="4681788" cy="336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信号强度信息</a:t>
            </a:r>
          </a:p>
        </p:txBody>
      </p:sp>
      <p:sp>
        <p:nvSpPr>
          <p:cNvPr id="4" name="矩形 3"/>
          <p:cNvSpPr/>
          <p:nvPr/>
        </p:nvSpPr>
        <p:spPr>
          <a:xfrm>
            <a:off x="652463" y="1125234"/>
            <a:ext cx="5827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Step 4: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计算分组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Group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之间的距离（非相似度）</a:t>
            </a:r>
          </a:p>
        </p:txBody>
      </p:sp>
      <p:sp>
        <p:nvSpPr>
          <p:cNvPr id="5" name="矩形 4"/>
          <p:cNvSpPr/>
          <p:nvPr/>
        </p:nvSpPr>
        <p:spPr>
          <a:xfrm>
            <a:off x="652463" y="1668155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latin typeface="+mj-ea"/>
                <a:ea typeface="+mj-ea"/>
              </a:rPr>
              <a:t>栅格</a:t>
            </a:r>
            <a:r>
              <a:rPr lang="en-US" altLang="zh-CN" b="1" dirty="0">
                <a:latin typeface="+mj-ea"/>
                <a:ea typeface="+mj-ea"/>
              </a:rPr>
              <a:t>Grid</a:t>
            </a:r>
            <a:r>
              <a:rPr lang="zh-CN" altLang="zh-CN" dirty="0">
                <a:latin typeface="+mj-ea"/>
                <a:ea typeface="+mj-ea"/>
              </a:rPr>
              <a:t>之间</a:t>
            </a:r>
            <a:r>
              <a:rPr lang="zh-CN" altLang="zh-CN" b="1" dirty="0">
                <a:latin typeface="+mj-ea"/>
                <a:ea typeface="+mj-ea"/>
              </a:rPr>
              <a:t>距离公式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8" name="图片 7" descr="D:\Temp\WeChat Files\55ae08d4b6393f11344eb97c370554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4" y="2707105"/>
            <a:ext cx="5994522" cy="302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D:\Tencent\WeChat Files\WeChat Files\wxid_gvuag2slgeee22\FileStorage\Temp\1654090252088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27" y="2191616"/>
            <a:ext cx="3078480" cy="16446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096000" y="1673814"/>
                <a:ext cx="4646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33400" indent="266700"/>
                <a:r>
                  <a:rPr lang="zh-CN" altLang="zh-CN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权值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kern="100">
                        <a:latin typeface="Cambria Math" panose="02040503050406030204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kern="100">
                        <a:latin typeface="Cambria Math" panose="02040503050406030204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=1,2,…,7)</m:t>
                    </m:r>
                  </m:oMath>
                </a14:m>
                <a:r>
                  <a:rPr lang="en-US" altLang="zh-CN" kern="100" dirty="0"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kern="100" dirty="0"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的设计如下：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73814"/>
                <a:ext cx="4646337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59" r="1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162627" y="4219935"/>
            <a:ext cx="47280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权值</a:t>
            </a:r>
            <a:r>
              <a:rPr lang="zh-CN" altLang="zh-CN" b="1" dirty="0">
                <a:solidFill>
                  <a:srgbClr val="FF0000"/>
                </a:solidFill>
              </a:rPr>
              <a:t>设计准则</a:t>
            </a:r>
            <a:r>
              <a:rPr lang="zh-CN" altLang="zh-CN" dirty="0">
                <a:solidFill>
                  <a:srgbClr val="FF0000"/>
                </a:solidFill>
              </a:rPr>
              <a:t>：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总权值 </a:t>
            </a:r>
            <a:r>
              <a:rPr lang="en-US" altLang="zh-CN" dirty="0"/>
              <a:t>= 1</a:t>
            </a:r>
            <a:endParaRPr lang="zh-CN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设两个栅格</a:t>
            </a:r>
            <a:r>
              <a:rPr lang="en-US" altLang="zh-CN" dirty="0"/>
              <a:t>Grid</a:t>
            </a:r>
            <a:r>
              <a:rPr lang="zh-CN" altLang="zh-CN" dirty="0"/>
              <a:t>中所有</a:t>
            </a:r>
            <a:r>
              <a:rPr lang="en-US" altLang="zh-CN" dirty="0"/>
              <a:t>MR</a:t>
            </a:r>
            <a:r>
              <a:rPr lang="zh-CN" altLang="zh-CN" dirty="0"/>
              <a:t>样本的最高顺序号为</a:t>
            </a:r>
            <a:r>
              <a:rPr lang="en-US" altLang="zh-CN" dirty="0"/>
              <a:t>t</a:t>
            </a:r>
            <a:r>
              <a:rPr lang="zh-CN" altLang="zh-CN" dirty="0"/>
              <a:t>，则选取</a:t>
            </a:r>
            <a:r>
              <a:rPr lang="en-US" altLang="zh-CN" dirty="0"/>
              <a:t>weights[t-1]</a:t>
            </a:r>
            <a:r>
              <a:rPr lang="zh-CN" altLang="zh-CN" dirty="0"/>
              <a:t>作为距离计算的权值向量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基站顺序号越高，其在距离计算中的权值理应越大（至少不能更小）。例如主基站的权值就大于其他顺序号基站的权值。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信号强度信息</a:t>
            </a:r>
          </a:p>
        </p:txBody>
      </p:sp>
      <p:sp>
        <p:nvSpPr>
          <p:cNvPr id="4" name="矩形 3"/>
          <p:cNvSpPr/>
          <p:nvPr/>
        </p:nvSpPr>
        <p:spPr>
          <a:xfrm>
            <a:off x="652463" y="1125234"/>
            <a:ext cx="5827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Step 4: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计算分组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Group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之间的距离（非相似度）</a:t>
            </a:r>
          </a:p>
        </p:txBody>
      </p:sp>
      <p:sp>
        <p:nvSpPr>
          <p:cNvPr id="5" name="矩形 4"/>
          <p:cNvSpPr/>
          <p:nvPr/>
        </p:nvSpPr>
        <p:spPr>
          <a:xfrm>
            <a:off x="652463" y="1668155"/>
            <a:ext cx="262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分组</a:t>
            </a:r>
            <a:r>
              <a:rPr lang="en-US" altLang="zh-CN" b="1" dirty="0" err="1">
                <a:latin typeface="+mj-ea"/>
                <a:ea typeface="+mj-ea"/>
              </a:rPr>
              <a:t>Groud</a:t>
            </a:r>
            <a:r>
              <a:rPr lang="zh-CN" altLang="zh-CN" dirty="0">
                <a:latin typeface="+mj-ea"/>
                <a:ea typeface="+mj-ea"/>
              </a:rPr>
              <a:t>之间</a:t>
            </a:r>
            <a:r>
              <a:rPr lang="zh-CN" altLang="zh-CN" b="1" dirty="0">
                <a:latin typeface="+mj-ea"/>
                <a:ea typeface="+mj-ea"/>
              </a:rPr>
              <a:t>距离公式</a:t>
            </a:r>
            <a:endParaRPr lang="zh-CN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105950" y="2301237"/>
                <a:ext cx="5980099" cy="84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charset="0"/>
                        </a:rPr>
                        <m:t>istance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charset="0"/>
                            </a:rPr>
                            <m:t>Group</m:t>
                          </m:r>
                          <m:r>
                            <a:rPr lang="zh-CN" altLang="en-US" i="0">
                              <a:latin typeface="Cambria Math" panose="02040503050406030204" charset="0"/>
                            </a:rPr>
                            <m:t>1, 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charset="0"/>
                            </a:rPr>
                            <m:t>Group</m:t>
                          </m:r>
                          <m:r>
                            <a:rPr lang="zh-CN" altLang="en-US" i="0">
                              <a:latin typeface="Cambria Math" panose="02040503050406030204" charset="0"/>
                            </a:rPr>
                            <m:t>2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charset="0"/>
                                </a:rPr>
                                <m:t>𝐷𝑖𝑠𝑡𝑎𝑛𝑐𝑒</m:t>
                              </m:r>
                              <m:r>
                                <a:rPr lang="zh-CN" altLang="en-US" i="0">
                                  <a:latin typeface="Cambria Math" panose="02040503050406030204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charset="0"/>
                                </a:rPr>
                                <m:t>𝐺𝑟𝑖𝑑𝑖</m:t>
                              </m:r>
                              <m:r>
                                <a:rPr lang="zh-CN" altLang="en-US" i="0">
                                  <a:latin typeface="Cambria Math" panose="02040503050406030204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charset="0"/>
                                </a:rPr>
                                <m:t>𝐺𝑟𝑖𝑑𝑖</m:t>
                              </m:r>
                              <m:r>
                                <a:rPr lang="zh-CN" altLang="en-US" i="0">
                                  <a:latin typeface="Cambria Math" panose="02040503050406030204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950" y="2301237"/>
                <a:ext cx="5980099" cy="848758"/>
              </a:xfrm>
              <a:prstGeom prst="rect">
                <a:avLst/>
              </a:prstGeom>
              <a:blipFill rotWithShape="1">
                <a:blip r:embed="rId3"/>
                <a:stretch>
                  <a:fillRect l="-3" t="-74" r="8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52463" y="3708006"/>
            <a:ext cx="505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Step 5: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聚类（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K-Means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聚类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&amp;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层次聚类）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信号强度信息</a:t>
            </a:r>
          </a:p>
        </p:txBody>
      </p:sp>
      <p:sp>
        <p:nvSpPr>
          <p:cNvPr id="3" name="矩形 2"/>
          <p:cNvSpPr/>
          <p:nvPr/>
        </p:nvSpPr>
        <p:spPr>
          <a:xfrm>
            <a:off x="652463" y="1274857"/>
            <a:ext cx="181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聚类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0" y="2460795"/>
            <a:ext cx="5274310" cy="329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60" y="2460795"/>
            <a:ext cx="5274310" cy="32962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/>
          <p:cNvSpPr/>
          <p:nvPr/>
        </p:nvSpPr>
        <p:spPr>
          <a:xfrm>
            <a:off x="5726723" y="6147123"/>
            <a:ext cx="3933093" cy="58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</a:rPr>
              <a:t>K = 10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信号强度信息</a:t>
            </a:r>
          </a:p>
        </p:txBody>
      </p:sp>
      <p:sp>
        <p:nvSpPr>
          <p:cNvPr id="3" name="矩形 2"/>
          <p:cNvSpPr/>
          <p:nvPr/>
        </p:nvSpPr>
        <p:spPr>
          <a:xfrm>
            <a:off x="831198" y="1186934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层次</a:t>
            </a: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聚类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/>
          <p:nvPr/>
        </p:nvPicPr>
        <p:blipFill rotWithShape="1">
          <a:blip r:embed="rId3"/>
          <a:srcRect l="853" t="405"/>
          <a:stretch>
            <a:fillRect/>
          </a:stretch>
        </p:blipFill>
        <p:spPr bwMode="auto">
          <a:xfrm>
            <a:off x="1140169" y="1781193"/>
            <a:ext cx="3151592" cy="5076807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6" y="1186934"/>
            <a:ext cx="6061199" cy="602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定位</a:t>
            </a:r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559169"/>
            <a:ext cx="5331361" cy="341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467250" y="5167885"/>
            <a:ext cx="4024633" cy="1508413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6149149" y="1969843"/>
            <a:ext cx="5331361" cy="39522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27030" y="6209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indent="266700" algn="just">
              <a:spcAft>
                <a:spcPts val="0"/>
              </a:spcAft>
            </a:pPr>
            <a:r>
              <a:rPr lang="en-US" altLang="zh-CN" sz="1200" b="1" u="sng" kern="100" dirty="0">
                <a:solidFill>
                  <a:srgbClr val="0563C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6"/>
              </a:rPr>
              <a:t>..\result data\cluster\Question c)\10 - </a:t>
            </a:r>
            <a:r>
              <a:rPr lang="en-US" altLang="zh-CN" sz="1200" b="1" u="sng" kern="100" dirty="0" err="1">
                <a:solidFill>
                  <a:srgbClr val="0563C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6"/>
              </a:rPr>
              <a:t>KMeans</a:t>
            </a:r>
            <a:r>
              <a:rPr lang="en-US" altLang="zh-CN" sz="1200" b="1" u="sng" kern="100" dirty="0">
                <a:solidFill>
                  <a:srgbClr val="0563C1"/>
                </a:solidFill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6"/>
              </a:rPr>
              <a:t> - tj_map.html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2093" y="1094688"/>
            <a:ext cx="181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b="1" kern="10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K-Means</a:t>
            </a: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聚类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定位</a:t>
            </a:r>
          </a:p>
        </p:txBody>
      </p:sp>
      <p:sp>
        <p:nvSpPr>
          <p:cNvPr id="7" name="矩形 6"/>
          <p:cNvSpPr/>
          <p:nvPr/>
        </p:nvSpPr>
        <p:spPr>
          <a:xfrm>
            <a:off x="5061083" y="6274487"/>
            <a:ext cx="6810353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266700" algn="just"/>
            <a:r>
              <a:rPr lang="en-US" altLang="zh-CN" sz="1200" b="1" u="sng" dirty="0">
                <a:hlinkClick r:id="rId3"/>
              </a:rPr>
              <a:t>..\result data\cluster\Question c)\10 - </a:t>
            </a:r>
            <a:r>
              <a:rPr lang="en-US" altLang="zh-CN" sz="1200" b="1" u="sng" dirty="0" err="1">
                <a:hlinkClick r:id="rId3"/>
              </a:rPr>
              <a:t>AgglomerativeClustering</a:t>
            </a:r>
            <a:r>
              <a:rPr lang="en-US" altLang="zh-CN" sz="1200" b="1" u="sng" dirty="0">
                <a:hlinkClick r:id="rId3"/>
              </a:rPr>
              <a:t> - tj_map.html</a:t>
            </a:r>
            <a:endParaRPr lang="zh-CN" altLang="zh-CN" sz="1200" dirty="0"/>
          </a:p>
          <a:p>
            <a:pPr marL="800100" indent="266700" algn="just">
              <a:spcAft>
                <a:spcPts val="0"/>
              </a:spcAft>
            </a:pP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1198" y="1186934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层次</a:t>
            </a: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聚类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98" y="1781193"/>
            <a:ext cx="5030340" cy="338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1395046" y="5167885"/>
            <a:ext cx="3892061" cy="1566942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>
            <a:off x="6201508" y="2180492"/>
            <a:ext cx="5459257" cy="367950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HW2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聚类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定位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81563" y="2332892"/>
          <a:ext cx="9050215" cy="10961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1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8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20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3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MAE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MSE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MAPE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MedAE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9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2c </a:t>
                      </a:r>
                      <a:r>
                        <a:rPr lang="zh-CN" sz="1800" kern="100" dirty="0">
                          <a:effectLst/>
                        </a:rPr>
                        <a:t>基于聚类的定位模型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34.4613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5760.9156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1.0645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12.7000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0.7514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1b </a:t>
                      </a:r>
                      <a:r>
                        <a:rPr lang="zh-CN" sz="1800" kern="100">
                          <a:effectLst/>
                        </a:rPr>
                        <a:t>基于分组的定位模型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34.2806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</a:rPr>
                        <a:t>6304.3304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1.038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13.0000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</a:rPr>
                        <a:t>0.7577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1612240" y="4061221"/>
            <a:ext cx="89675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cs typeface="Times New Roman" panose="02020603050405020304" pitchFamily="18" charset="0"/>
              </a:rPr>
              <a:t>2c-</a:t>
            </a:r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基于聚类的定位模型</a:t>
            </a:r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92D050"/>
                </a:solidFill>
              </a:rPr>
              <a:t>单个回归模型的数据量得到了提升</a:t>
            </a:r>
            <a:endParaRPr lang="en-US" altLang="zh-CN" b="1" dirty="0">
              <a:solidFill>
                <a:srgbClr val="92D050"/>
              </a:solidFill>
            </a:endParaRPr>
          </a:p>
          <a:p>
            <a:endParaRPr lang="en-US" altLang="zh-CN" b="1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FFC000"/>
                </a:solidFill>
              </a:rPr>
              <a:t>聚类后的一个簇中，多个分组的</a:t>
            </a:r>
            <a:r>
              <a:rPr lang="en-US" altLang="zh-CN" b="1" dirty="0">
                <a:solidFill>
                  <a:srgbClr val="FFC000"/>
                </a:solidFill>
              </a:rPr>
              <a:t>MR</a:t>
            </a:r>
            <a:r>
              <a:rPr lang="zh-CN" altLang="zh-CN" b="1" dirty="0">
                <a:solidFill>
                  <a:srgbClr val="FFC000"/>
                </a:solidFill>
              </a:rPr>
              <a:t>样本的相对坐标分别处于不同的主基站参考系中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HW3 CNN </a:t>
            </a:r>
            <a:endParaRPr lang="zh-CN" altLang="en-US" sz="3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68653" y="2011936"/>
            <a:ext cx="7752983" cy="16979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83617" y="2011910"/>
            <a:ext cx="13385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7*4 </a:t>
            </a:r>
            <a:r>
              <a:rPr lang="zh-CN" altLang="en-US" dirty="0"/>
              <a:t>的矩阵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0388" y="1374384"/>
            <a:ext cx="2993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  <a:endParaRPr lang="zh-CN" alt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4525325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Y</a:t>
            </a:r>
            <a:endParaRPr lang="zh-CN" alt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3615" y="2494280"/>
            <a:ext cx="2233295" cy="1586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185" y="5834380"/>
            <a:ext cx="2631440" cy="4165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83617" y="5207865"/>
            <a:ext cx="1122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GPS</a:t>
            </a:r>
            <a:r>
              <a:rPr lang="zh-CN" altLang="en-US" dirty="0"/>
              <a:t>坐标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26235" y="14516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(3479, 7, 4)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26235" y="46640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(3479, 2)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数据集转换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82180"/>
            <a:ext cx="10515600" cy="91244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RSSI</a:t>
            </a:r>
            <a:r>
              <a:rPr lang="zh-CN" altLang="zh-CN" sz="2400" dirty="0"/>
              <a:t>：表示信号的强度，随距离的增大而衰减，通常为负值，该值越接近零说明信号强度越高</a:t>
            </a:r>
            <a:endParaRPr lang="zh-CN" altLang="en-US" sz="2400" dirty="0"/>
          </a:p>
        </p:txBody>
      </p:sp>
      <p:sp>
        <p:nvSpPr>
          <p:cNvPr id="10" name="内容占位符 2"/>
          <p:cNvSpPr txBox="1"/>
          <p:nvPr/>
        </p:nvSpPr>
        <p:spPr>
          <a:xfrm>
            <a:off x="-573742" y="3318992"/>
            <a:ext cx="12765742" cy="1156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altLang="zh-CN" sz="2400" dirty="0" err="1"/>
              <a:t>SignalLevel</a:t>
            </a:r>
            <a:r>
              <a:rPr lang="zh-CN" altLang="zh-CN" sz="2400" dirty="0"/>
              <a:t>：表示信号幅度，取值</a:t>
            </a:r>
            <a:r>
              <a:rPr lang="en-US" altLang="zh-CN" sz="2400" dirty="0"/>
              <a:t>[0,4]</a:t>
            </a:r>
            <a:r>
              <a:rPr lang="zh-CN" altLang="zh-CN" sz="2400" dirty="0"/>
              <a:t>，该值越高说明信号幅度越大</a:t>
            </a:r>
          </a:p>
        </p:txBody>
      </p:sp>
      <p:sp>
        <p:nvSpPr>
          <p:cNvPr id="11" name="矩形 10"/>
          <p:cNvSpPr/>
          <p:nvPr/>
        </p:nvSpPr>
        <p:spPr>
          <a:xfrm>
            <a:off x="838200" y="1259235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考虑到：</a:t>
            </a:r>
            <a:endParaRPr lang="zh-CN" altLang="en-US" sz="2400" b="1" dirty="0"/>
          </a:p>
        </p:txBody>
      </p:sp>
      <p:sp>
        <p:nvSpPr>
          <p:cNvPr id="7" name="内容占位符 2"/>
          <p:cNvSpPr txBox="1"/>
          <p:nvPr/>
        </p:nvSpPr>
        <p:spPr>
          <a:xfrm>
            <a:off x="-573742" y="4226018"/>
            <a:ext cx="12765742" cy="12114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altLang="zh-CN" sz="2400" dirty="0"/>
              <a:t>GPS</a:t>
            </a:r>
            <a:r>
              <a:rPr lang="zh-CN" altLang="zh-CN" sz="2400" dirty="0"/>
              <a:t>坐标（</a:t>
            </a:r>
            <a:r>
              <a:rPr lang="en-US" altLang="zh-CN" sz="2400" dirty="0"/>
              <a:t>Longitude, Latitude</a:t>
            </a:r>
            <a:r>
              <a:rPr lang="zh-CN" altLang="zh-CN" sz="2400" dirty="0"/>
              <a:t>）：本数据集中的</a:t>
            </a:r>
            <a:r>
              <a:rPr lang="en-US" altLang="zh-CN" sz="2400" dirty="0"/>
              <a:t>GPS</a:t>
            </a:r>
            <a:r>
              <a:rPr lang="zh-CN" altLang="zh-CN" sz="2400" dirty="0"/>
              <a:t>坐标都位于</a:t>
            </a:r>
            <a:r>
              <a:rPr lang="en-US" altLang="zh-CN" sz="2400" dirty="0"/>
              <a:t>(121, 31)</a:t>
            </a:r>
            <a:r>
              <a:rPr lang="zh-CN" altLang="zh-CN" sz="2400" dirty="0"/>
              <a:t>附近</a:t>
            </a:r>
          </a:p>
        </p:txBody>
      </p:sp>
      <p:sp>
        <p:nvSpPr>
          <p:cNvPr id="5" name="矩形 4"/>
          <p:cNvSpPr/>
          <p:nvPr/>
        </p:nvSpPr>
        <p:spPr>
          <a:xfrm>
            <a:off x="838199" y="5150735"/>
            <a:ext cx="96484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解决：</a:t>
            </a:r>
            <a:endParaRPr lang="en-US" altLang="zh-CN" sz="28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用一个</a:t>
            </a:r>
            <a:r>
              <a:rPr lang="zh-CN" altLang="zh-CN" sz="28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绝对值足够大的负数</a:t>
            </a:r>
            <a:r>
              <a:rPr lang="en-US" altLang="zh-CN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-999</a:t>
            </a:r>
            <a:r>
              <a:rPr lang="zh-CN" altLang="zh-CN" sz="2800" b="1" dirty="0">
                <a:ea typeface="宋体" panose="02010600030101010101" pitchFamily="2" charset="-122"/>
                <a:cs typeface="Times New Roman" panose="02020603050405020304" pitchFamily="18" charset="0"/>
              </a:rPr>
              <a:t>填充</a:t>
            </a:r>
            <a:r>
              <a:rPr lang="en-US" altLang="zh-CN" sz="2800" b="1" dirty="0" err="1">
                <a:ea typeface="宋体" panose="02010600030101010101" pitchFamily="2" charset="-122"/>
                <a:cs typeface="Times New Roman" panose="02020603050405020304" pitchFamily="18" charset="0"/>
              </a:rPr>
              <a:t>NaN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HW3 CNN </a:t>
            </a:r>
            <a:endParaRPr lang="zh-CN" altLang="en-US" sz="3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85" y="1762125"/>
            <a:ext cx="4810125" cy="3333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t="4783" r="1507"/>
          <a:stretch>
            <a:fillRect/>
          </a:stretch>
        </p:blipFill>
        <p:spPr>
          <a:xfrm>
            <a:off x="8293735" y="5294630"/>
            <a:ext cx="2945765" cy="834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" y="2113280"/>
            <a:ext cx="5962650" cy="3181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2780" y="135318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全连接神经网络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HW3 CNN </a:t>
            </a:r>
            <a:endParaRPr lang="zh-CN" altLang="en-US" sz="3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2780" y="1353185"/>
            <a:ext cx="675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CNN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85" y="5380355"/>
            <a:ext cx="3057525" cy="91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605" y="1795780"/>
            <a:ext cx="4752975" cy="3267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5" y="1388745"/>
            <a:ext cx="4389120" cy="54692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780" y="123190"/>
            <a:ext cx="9829165" cy="934085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HW3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序列学习模型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CNN-LSTM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endParaRPr lang="zh-CN" altLang="en-US" sz="3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37437" y="2011910"/>
            <a:ext cx="13385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7*4 </a:t>
            </a:r>
            <a:r>
              <a:rPr lang="zh-CN" altLang="en-US" dirty="0"/>
              <a:t>的矩阵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0388" y="1374384"/>
            <a:ext cx="2993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  <a:endParaRPr lang="zh-CN" alt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0388" y="4525325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Y</a:t>
            </a:r>
            <a:endParaRPr lang="zh-CN" alt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89760" y="2379980"/>
            <a:ext cx="2233295" cy="1586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845" y="5834380"/>
            <a:ext cx="2631440" cy="4165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337437" y="5249775"/>
            <a:ext cx="1122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GPS</a:t>
            </a:r>
            <a:r>
              <a:rPr lang="zh-CN" altLang="en-US" dirty="0"/>
              <a:t>坐标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35" y="2491105"/>
            <a:ext cx="4232275" cy="28740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82065" y="2948305"/>
            <a:ext cx="53091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ym typeface="+mn-ea"/>
              </a:rPr>
              <a:t>8 * 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82065" y="5882640"/>
            <a:ext cx="53091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ym typeface="+mn-ea"/>
              </a:rPr>
              <a:t>8 * 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472555" y="1451610"/>
            <a:ext cx="418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</a:t>
            </a:r>
            <a:r>
              <a:rPr lang="en-US" altLang="zh-CN" dirty="0" err="1"/>
              <a:t>TrajID</a:t>
            </a:r>
            <a:r>
              <a:rPr lang="zh-CN" altLang="en-US" dirty="0"/>
              <a:t>进行分组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根据</a:t>
            </a:r>
            <a:r>
              <a:rPr lang="en-US" altLang="zh-CN" dirty="0" err="1">
                <a:sym typeface="+mn-ea"/>
              </a:rPr>
              <a:t>MRTime</a:t>
            </a:r>
            <a:r>
              <a:rPr lang="zh-CN" altLang="en-US" dirty="0">
                <a:sym typeface="+mn-ea"/>
              </a:rPr>
              <a:t>顺序，序列长度为</a:t>
            </a:r>
            <a:r>
              <a:rPr lang="en-US" altLang="zh-CN" dirty="0">
                <a:sym typeface="+mn-ea"/>
              </a:rPr>
              <a:t>8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780" y="123190"/>
            <a:ext cx="8211820" cy="770890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HW3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序列学习模型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CNN-LSTM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" y="1940560"/>
            <a:ext cx="4800600" cy="177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" y="4958715"/>
            <a:ext cx="3657600" cy="55245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2986405" y="3896995"/>
            <a:ext cx="0" cy="8686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660" y="1327150"/>
            <a:ext cx="5892800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HW3 LSTM </a:t>
            </a:r>
            <a:endParaRPr lang="zh-CN" altLang="en-US" sz="3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" y="2189480"/>
            <a:ext cx="5934075" cy="2800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850" y="4056380"/>
            <a:ext cx="29337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划分栅格</a:t>
            </a:r>
          </a:p>
        </p:txBody>
      </p:sp>
      <p:sp>
        <p:nvSpPr>
          <p:cNvPr id="11" name="矩形 10"/>
          <p:cNvSpPr/>
          <p:nvPr/>
        </p:nvSpPr>
        <p:spPr>
          <a:xfrm>
            <a:off x="673769" y="1581646"/>
            <a:ext cx="109795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利用所有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MR</a:t>
            </a:r>
            <a:r>
              <a:rPr lang="zh-CN" altLang="en-US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数据的</a:t>
            </a:r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GPS labels</a:t>
            </a:r>
            <a:r>
              <a:rPr lang="zh-CN" altLang="en-US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，确定一个整体的位置范围，并将该范围转换成一个大的矩形（所有数据的位置标签均落入该矩形）。再将该矩形划分成若干个等大的小正方形栅格。</a:t>
            </a:r>
            <a:endParaRPr lang="en-US" altLang="zh-CN" sz="24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a typeface="宋体" panose="02010600030101010101" pitchFamily="2" charset="-122"/>
                <a:cs typeface="Times New Roman" panose="02020603050405020304" pitchFamily="18" charset="0"/>
              </a:rPr>
              <a:t>20m*20m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特征选择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1158776"/>
            <a:ext cx="6658904" cy="1752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" y="4026535"/>
            <a:ext cx="7578725" cy="142494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4372379" y="3089864"/>
            <a:ext cx="0" cy="5908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8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370" y="4026535"/>
            <a:ext cx="2277110" cy="1466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9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370" y="1158875"/>
            <a:ext cx="2800350" cy="175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特征工程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15" y="123173"/>
            <a:ext cx="6287377" cy="67255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0671" y="4734046"/>
            <a:ext cx="5345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等线" panose="02010600030101010101" pitchFamily="2" charset="-122"/>
                <a:cs typeface="Times New Roman" panose="02020603050405020304" pitchFamily="18" charset="0"/>
              </a:rPr>
              <a:t>PCA</a:t>
            </a:r>
            <a:r>
              <a:rPr lang="zh-CN" altLang="zh-CN" sz="2000" b="1" dirty="0">
                <a:ea typeface="等线" panose="02010600030101010101" pitchFamily="2" charset="-122"/>
                <a:cs typeface="Times New Roman" panose="02020603050405020304" pitchFamily="18" charset="0"/>
              </a:rPr>
              <a:t>降维效果最差，其余方法单独使用或组合使用效果差不多，单独使用的效果略微好一点，最终选择采用单纯的</a:t>
            </a:r>
            <a:r>
              <a:rPr lang="zh-CN" altLang="zh-CN" sz="2000" b="1" dirty="0">
                <a:solidFill>
                  <a:srgbClr val="FF0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归一化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1037" y="1836748"/>
            <a:ext cx="55311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spcAft>
                <a:spcPts val="0"/>
              </a:spcAft>
            </a:pP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尝试了以下无量纲化和特征降维方法的单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独及组合使用：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>
              <a:spcAft>
                <a:spcPts val="0"/>
              </a:spcAft>
            </a:pP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1143000" lvl="2" indent="-228600" algn="just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无量纲化：标准化、归一化；</a:t>
            </a:r>
          </a:p>
          <a:p>
            <a:pPr marL="1143000" lvl="2" indent="-228600" algn="just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特征降维：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PCA</a:t>
            </a:r>
            <a:r>
              <a:rPr lang="zh-CN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降维、层次聚类降维；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分类器评估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21" y="1211746"/>
            <a:ext cx="5891213" cy="10017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996" y="1211746"/>
            <a:ext cx="4105275" cy="1001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21" y="2281721"/>
            <a:ext cx="4840288" cy="1058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071" y="2281721"/>
            <a:ext cx="5154613" cy="1058863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46326" y="3958540"/>
          <a:ext cx="5648745" cy="23942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6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0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precison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recall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0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决策树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0.5115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0.4785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0.4698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高斯朴素贝叶斯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0.0856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0.0868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0.0727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0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K</a:t>
                      </a:r>
                      <a:r>
                        <a:rPr lang="zh-CN" sz="1600" kern="100">
                          <a:effectLst/>
                        </a:rPr>
                        <a:t>近邻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0.3161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0.3235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0.3013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0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随机森林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0.5351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0.4954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0.4869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209396" y="4763097"/>
            <a:ext cx="4840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随机森林的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precison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, recall, f1</a:t>
            </a:r>
            <a:r>
              <a:rPr lang="zh-CN" altLang="zh-CN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均为最高，是准确率最高的模型，决策树与其最接近。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209396" y="5706412"/>
            <a:ext cx="6267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ea typeface="宋体" panose="02010600030101010101" pitchFamily="2" charset="-122"/>
                <a:cs typeface="Times New Roman" panose="02020603050405020304" pitchFamily="18" charset="0"/>
              </a:rPr>
              <a:t>准确性排序：</a:t>
            </a:r>
            <a:endParaRPr lang="en-US" altLang="zh-CN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b="1" dirty="0">
                <a:highlight>
                  <a:srgbClr val="FFFF00"/>
                </a:highlight>
                <a:ea typeface="宋体" panose="02010600030101010101" pitchFamily="2" charset="-122"/>
                <a:cs typeface="Times New Roman" panose="02020603050405020304" pitchFamily="18" charset="0"/>
              </a:rPr>
              <a:t>随机森林 </a:t>
            </a:r>
            <a:r>
              <a:rPr lang="en-US" altLang="zh-CN" b="1" dirty="0">
                <a:highlight>
                  <a:srgbClr val="FFFF00"/>
                </a:highlight>
                <a:ea typeface="宋体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zh-CN" altLang="zh-CN" b="1" dirty="0">
                <a:highlight>
                  <a:srgbClr val="FFFF00"/>
                </a:highlight>
                <a:ea typeface="宋体" panose="02010600030101010101" pitchFamily="2" charset="-122"/>
                <a:cs typeface="Times New Roman" panose="02020603050405020304" pitchFamily="18" charset="0"/>
              </a:rPr>
              <a:t>决策树</a:t>
            </a:r>
            <a:r>
              <a:rPr lang="en-US" altLang="zh-CN" b="1" dirty="0">
                <a:highlight>
                  <a:srgbClr val="FFFF00"/>
                </a:highlight>
                <a:ea typeface="宋体" panose="02010600030101010101" pitchFamily="2" charset="-122"/>
                <a:cs typeface="Times New Roman" panose="02020603050405020304" pitchFamily="18" charset="0"/>
              </a:rPr>
              <a:t> &gt; KNN &gt;&gt; </a:t>
            </a:r>
            <a:r>
              <a:rPr lang="zh-CN" altLang="zh-CN" b="1" dirty="0">
                <a:highlight>
                  <a:srgbClr val="FFFF00"/>
                </a:highlight>
                <a:ea typeface="宋体" panose="02010600030101010101" pitchFamily="2" charset="-122"/>
                <a:cs typeface="Times New Roman" panose="02020603050405020304" pitchFamily="18" charset="0"/>
              </a:rPr>
              <a:t>高斯朴素贝叶斯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误差分析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2648885" y="2777443"/>
            <a:ext cx="6199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投影坐标系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（平面坐标；参考平面地是水平面；坐标单位：米、千米等）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47962" y="1586594"/>
            <a:ext cx="6118727" cy="64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地理坐标系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（球面坐标；参考平面：地是椭球面；坐标单位：经纬度）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5669749" y="2314937"/>
            <a:ext cx="0" cy="5029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2452115" y="1413419"/>
            <a:ext cx="7287770" cy="476081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452115" y="4319025"/>
            <a:ext cx="7287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pred_grid</a:t>
            </a:r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转换成真实的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GPS label</a:t>
            </a:r>
            <a:r>
              <a:rPr lang="zh-CN" altLang="zh-CN" dirty="0"/>
              <a:t>——该栅格的中心点坐标</a:t>
            </a:r>
            <a:r>
              <a:rPr lang="en-US" altLang="zh-CN" dirty="0" err="1">
                <a:solidFill>
                  <a:srgbClr val="FF0000"/>
                </a:solidFill>
              </a:rPr>
              <a:t>pred_loc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1554" y="5732703"/>
            <a:ext cx="5814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调用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distance()</a:t>
            </a:r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计算预测坐标与实际坐标的距离作为误差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669749" y="3620119"/>
            <a:ext cx="0" cy="5908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707325" y="4895263"/>
            <a:ext cx="0" cy="5908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2463" y="123173"/>
            <a:ext cx="5654208" cy="83883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HW1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分类 </a:t>
            </a:r>
            <a:r>
              <a:rPr lang="en-US" altLang="zh-CN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– </a:t>
            </a:r>
            <a:r>
              <a:rPr lang="zh-CN" altLang="en-US" sz="3200" b="1" dirty="0">
                <a:latin typeface="等线" panose="02010600030101010101" pitchFamily="2" charset="-122"/>
                <a:ea typeface="等线" panose="02010600030101010101" pitchFamily="2" charset="-122"/>
              </a:rPr>
              <a:t>误差分析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0075"/>
            <a:ext cx="5219700" cy="2108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49713"/>
            <a:ext cx="5219700" cy="2219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338" y="1870075"/>
            <a:ext cx="5219700" cy="21653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338" y="4106863"/>
            <a:ext cx="5219700" cy="21621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03721" y="1149192"/>
            <a:ext cx="8584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266700" algn="just">
              <a:spcAft>
                <a:spcPts val="0"/>
              </a:spcAft>
            </a:pP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准确性排序：</a:t>
            </a:r>
            <a:r>
              <a:rPr lang="zh-CN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随机森林 </a:t>
            </a:r>
            <a:r>
              <a:rPr lang="en-US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zh-CN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决策树</a:t>
            </a:r>
            <a:r>
              <a:rPr lang="en-US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K</a:t>
            </a:r>
            <a:r>
              <a:rPr lang="zh-CN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近邻</a:t>
            </a:r>
            <a:r>
              <a:rPr lang="en-US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&gt; </a:t>
            </a:r>
            <a:r>
              <a:rPr lang="zh-CN" altLang="zh-CN" b="1" kern="100" dirty="0">
                <a:highlight>
                  <a:srgbClr val="FFFF00"/>
                </a:highlight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高斯朴素贝叶斯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jY2MTY3Nzc2ZDU3YzIzYjYyYWQ4YWQzODRlNmFiO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73.9181102362204,&quot;width&quot;:12209.42204724409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55,&quot;width&quot;:331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55,&quot;width&quot;:331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2437</Words>
  <Application>Microsoft Office PowerPoint</Application>
  <PresentationFormat>宽屏</PresentationFormat>
  <Paragraphs>343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等线</vt:lpstr>
      <vt:lpstr>等线 Light</vt:lpstr>
      <vt:lpstr>黑体</vt:lpstr>
      <vt:lpstr>宋体</vt:lpstr>
      <vt:lpstr>Arial</vt:lpstr>
      <vt:lpstr>Cambria Math</vt:lpstr>
      <vt:lpstr>Times New Roman</vt:lpstr>
      <vt:lpstr>Wingdings</vt:lpstr>
      <vt:lpstr>Office 主题​​</vt:lpstr>
      <vt:lpstr>1_Office 主题​​</vt:lpstr>
      <vt:lpstr>数据分析与数据挖掘 ——MR定位模型</vt:lpstr>
      <vt:lpstr>HW1 分类 – 数据集转换</vt:lpstr>
      <vt:lpstr>HW1 分类 – 数据集转换</vt:lpstr>
      <vt:lpstr>HW1 分类 – 划分栅格</vt:lpstr>
      <vt:lpstr>HW1 分类 – 特征选择</vt:lpstr>
      <vt:lpstr>HW1 分类 – 特征工程</vt:lpstr>
      <vt:lpstr>HW1 分类 – 分类器评估</vt:lpstr>
      <vt:lpstr>HW1 分类 – 误差分析</vt:lpstr>
      <vt:lpstr>HW1 分类 – 误差分析</vt:lpstr>
      <vt:lpstr>HW1 分类 – 地图可视化</vt:lpstr>
      <vt:lpstr>HW1 分类 – 交叉验证</vt:lpstr>
      <vt:lpstr>HW1 分类 – 对比分析</vt:lpstr>
      <vt:lpstr>HW1 回归 – 数据集转换</vt:lpstr>
      <vt:lpstr>HW1 回归 – 误差分析</vt:lpstr>
      <vt:lpstr>HW1 回归 – 误差分析（全局）</vt:lpstr>
      <vt:lpstr>HW1 回归 – 交叉验证</vt:lpstr>
      <vt:lpstr>HW1 回归 VS 分类</vt:lpstr>
      <vt:lpstr>HW2 聚类 – 动机</vt:lpstr>
      <vt:lpstr>HW2 聚类 – 位置信息</vt:lpstr>
      <vt:lpstr>HW2 聚类 – 信号强度信息</vt:lpstr>
      <vt:lpstr>HW2 聚类 – 信号强度信息</vt:lpstr>
      <vt:lpstr>HW2 聚类 – 信号强度信息</vt:lpstr>
      <vt:lpstr>HW2 聚类 – 信号强度信息</vt:lpstr>
      <vt:lpstr>HW2 聚类 – 信号强度信息</vt:lpstr>
      <vt:lpstr>HW2 聚类 – 信号强度信息</vt:lpstr>
      <vt:lpstr>HW2 聚类 – 定位</vt:lpstr>
      <vt:lpstr>HW2 聚类 – 定位</vt:lpstr>
      <vt:lpstr>HW2 聚类 – 定位</vt:lpstr>
      <vt:lpstr>HW3 CNN </vt:lpstr>
      <vt:lpstr>HW3 CNN </vt:lpstr>
      <vt:lpstr>HW3 CNN </vt:lpstr>
      <vt:lpstr>HW3 序列学习模型CNN-LSTM </vt:lpstr>
      <vt:lpstr>HW3 序列学习模型CNN-LSTM</vt:lpstr>
      <vt:lpstr>HW3 LSTM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数据分析与数据挖掘 ——MR定位模型</dc:title>
  <dc:creator>q D</dc:creator>
  <cp:lastModifiedBy>q D</cp:lastModifiedBy>
  <cp:revision>81</cp:revision>
  <dcterms:created xsi:type="dcterms:W3CDTF">2022-06-17T19:29:00Z</dcterms:created>
  <dcterms:modified xsi:type="dcterms:W3CDTF">2022-06-25T14:31:24Z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883B66F7B963411DBCADCAD462CFA081</vt:lpwstr>
  </property>
  <property fmtid="{D5CDD505-2E9C-101B-9397-08002B2CF9AE}" pid="3" name="KSOProductBuildVer">
    <vt:lpwstr>2052-11.1.0.11830</vt:lpwstr>
  </property>
</Properties>
</file>